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3"/>
  </p:notesMasterIdLst>
  <p:handoutMasterIdLst>
    <p:handoutMasterId r:id="rId74"/>
  </p:handoutMasterIdLst>
  <p:sldIdLst>
    <p:sldId id="436" r:id="rId2"/>
    <p:sldId id="447" r:id="rId3"/>
    <p:sldId id="363" r:id="rId4"/>
    <p:sldId id="449" r:id="rId5"/>
    <p:sldId id="459" r:id="rId6"/>
    <p:sldId id="547" r:id="rId7"/>
    <p:sldId id="383" r:id="rId8"/>
    <p:sldId id="390" r:id="rId9"/>
    <p:sldId id="444" r:id="rId10"/>
    <p:sldId id="525" r:id="rId11"/>
    <p:sldId id="498" r:id="rId12"/>
    <p:sldId id="487" r:id="rId13"/>
    <p:sldId id="548" r:id="rId14"/>
    <p:sldId id="549" r:id="rId15"/>
    <p:sldId id="456" r:id="rId16"/>
    <p:sldId id="471" r:id="rId17"/>
    <p:sldId id="506" r:id="rId18"/>
    <p:sldId id="507" r:id="rId19"/>
    <p:sldId id="545" r:id="rId20"/>
    <p:sldId id="475" r:id="rId21"/>
    <p:sldId id="457" r:id="rId22"/>
    <p:sldId id="546" r:id="rId23"/>
    <p:sldId id="514" r:id="rId24"/>
    <p:sldId id="515" r:id="rId25"/>
    <p:sldId id="516" r:id="rId26"/>
    <p:sldId id="509" r:id="rId27"/>
    <p:sldId id="476" r:id="rId28"/>
    <p:sldId id="461" r:id="rId29"/>
    <p:sldId id="478" r:id="rId30"/>
    <p:sldId id="489" r:id="rId31"/>
    <p:sldId id="538" r:id="rId32"/>
    <p:sldId id="540" r:id="rId33"/>
    <p:sldId id="477" r:id="rId34"/>
    <p:sldId id="402" r:id="rId35"/>
    <p:sldId id="541" r:id="rId36"/>
    <p:sldId id="484" r:id="rId37"/>
    <p:sldId id="462" r:id="rId38"/>
    <p:sldId id="479" r:id="rId39"/>
    <p:sldId id="535" r:id="rId40"/>
    <p:sldId id="536" r:id="rId41"/>
    <p:sldId id="553" r:id="rId42"/>
    <p:sldId id="552" r:id="rId43"/>
    <p:sldId id="463" r:id="rId44"/>
    <p:sldId id="481" r:id="rId45"/>
    <p:sldId id="500" r:id="rId46"/>
    <p:sldId id="426" r:id="rId47"/>
    <p:sldId id="501" r:id="rId48"/>
    <p:sldId id="464" r:id="rId49"/>
    <p:sldId id="483" r:id="rId50"/>
    <p:sldId id="395" r:id="rId51"/>
    <p:sldId id="518" r:id="rId52"/>
    <p:sldId id="526" r:id="rId53"/>
    <p:sldId id="528" r:id="rId54"/>
    <p:sldId id="529" r:id="rId55"/>
    <p:sldId id="530" r:id="rId56"/>
    <p:sldId id="524" r:id="rId57"/>
    <p:sldId id="448" r:id="rId58"/>
    <p:sldId id="533" r:id="rId59"/>
    <p:sldId id="519" r:id="rId60"/>
    <p:sldId id="522" r:id="rId61"/>
    <p:sldId id="520" r:id="rId62"/>
    <p:sldId id="465" r:id="rId63"/>
    <p:sldId id="435" r:id="rId64"/>
    <p:sldId id="433" r:id="rId65"/>
    <p:sldId id="445" r:id="rId66"/>
    <p:sldId id="473" r:id="rId67"/>
    <p:sldId id="417" r:id="rId68"/>
    <p:sldId id="418" r:id="rId69"/>
    <p:sldId id="531" r:id="rId70"/>
    <p:sldId id="416" r:id="rId71"/>
    <p:sldId id="466" r:id="rId7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009100"/>
    <a:srgbClr val="9933FF"/>
    <a:srgbClr val="66FFFF"/>
    <a:srgbClr val="00FF00"/>
    <a:srgbClr val="FF0000"/>
    <a:srgbClr val="ADC6C9"/>
    <a:srgbClr val="FFFF00"/>
    <a:srgbClr val="0000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9649" autoAdjust="0"/>
  </p:normalViewPr>
  <p:slideViewPr>
    <p:cSldViewPr>
      <p:cViewPr>
        <p:scale>
          <a:sx n="100" d="100"/>
          <a:sy n="100" d="100"/>
        </p:scale>
        <p:origin x="-328" y="-144"/>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interSettings" Target="printerSettings/printerSettings1.bin"/><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s\ake\Desktop\Documents\VIRUS\Fertigung\CO\VIRUS-IFU6-CO-FibreTransmission-S12-302-04-P11C-1493.xlsx" TargetMode="External"/><Relationship Id="rId3"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Transmission of UV 265/292 P 320</a:t>
            </a:r>
          </a:p>
          <a:p>
            <a:pPr>
              <a:defRPr/>
            </a:pPr>
            <a:r>
              <a:rPr lang="en-US"/>
              <a:t>Batch-Nr.: </a:t>
            </a:r>
            <a:r>
              <a:rPr lang="de-DE" sz="1800" b="1" i="0" u="none" strike="noStrike" baseline="0" smtClean="0"/>
              <a:t>S12-302-04 P11C-1493</a:t>
            </a:r>
          </a:p>
          <a:p>
            <a:pPr>
              <a:defRPr/>
            </a:pPr>
            <a:r>
              <a:rPr lang="de-DE" sz="1800" b="1" i="0" u="none" strike="noStrike" baseline="0" smtClean="0"/>
              <a:t>Measured at 13.09.2012 at IPHT Jena</a:t>
            </a:r>
            <a:endParaRPr lang="en-US"/>
          </a:p>
        </c:rich>
      </c:tx>
      <c:layout/>
      <c:overlay val="0"/>
    </c:title>
    <c:autoTitleDeleted val="0"/>
    <c:plotArea>
      <c:layout/>
      <c:lineChart>
        <c:grouping val="standard"/>
        <c:varyColors val="0"/>
        <c:ser>
          <c:idx val="0"/>
          <c:order val="0"/>
          <c:tx>
            <c:v>UV 265/292 P 320</c:v>
          </c:tx>
          <c:marker>
            <c:symbol val="none"/>
          </c:marker>
          <c:cat>
            <c:numRef>
              <c:f>'VIRUS-range'!$A$2:$A$302</c:f>
              <c:numCache>
                <c:formatCode>0</c:formatCode>
                <c:ptCount val="301"/>
                <c:pt idx="0">
                  <c:v>350.0</c:v>
                </c:pt>
                <c:pt idx="1">
                  <c:v>351.0</c:v>
                </c:pt>
                <c:pt idx="2">
                  <c:v>352.0</c:v>
                </c:pt>
                <c:pt idx="3">
                  <c:v>353.0</c:v>
                </c:pt>
                <c:pt idx="4">
                  <c:v>354.0</c:v>
                </c:pt>
                <c:pt idx="5">
                  <c:v>355.0</c:v>
                </c:pt>
                <c:pt idx="6">
                  <c:v>356.0</c:v>
                </c:pt>
                <c:pt idx="7">
                  <c:v>357.0</c:v>
                </c:pt>
                <c:pt idx="8">
                  <c:v>358.0</c:v>
                </c:pt>
                <c:pt idx="9">
                  <c:v>359.0</c:v>
                </c:pt>
                <c:pt idx="10">
                  <c:v>360.0</c:v>
                </c:pt>
                <c:pt idx="11">
                  <c:v>361.0</c:v>
                </c:pt>
                <c:pt idx="12">
                  <c:v>362.0</c:v>
                </c:pt>
                <c:pt idx="13">
                  <c:v>363.0</c:v>
                </c:pt>
                <c:pt idx="14">
                  <c:v>364.0</c:v>
                </c:pt>
                <c:pt idx="15">
                  <c:v>365.0</c:v>
                </c:pt>
                <c:pt idx="16">
                  <c:v>366.0</c:v>
                </c:pt>
                <c:pt idx="17">
                  <c:v>367.0</c:v>
                </c:pt>
                <c:pt idx="18">
                  <c:v>368.0</c:v>
                </c:pt>
                <c:pt idx="19">
                  <c:v>369.0</c:v>
                </c:pt>
                <c:pt idx="20">
                  <c:v>370.0</c:v>
                </c:pt>
                <c:pt idx="21">
                  <c:v>371.0</c:v>
                </c:pt>
                <c:pt idx="22">
                  <c:v>372.0</c:v>
                </c:pt>
                <c:pt idx="23">
                  <c:v>373.0</c:v>
                </c:pt>
                <c:pt idx="24">
                  <c:v>374.0</c:v>
                </c:pt>
                <c:pt idx="25">
                  <c:v>375.0</c:v>
                </c:pt>
                <c:pt idx="26">
                  <c:v>376.0</c:v>
                </c:pt>
                <c:pt idx="27">
                  <c:v>377.0</c:v>
                </c:pt>
                <c:pt idx="28">
                  <c:v>378.0</c:v>
                </c:pt>
                <c:pt idx="29">
                  <c:v>379.0</c:v>
                </c:pt>
                <c:pt idx="30">
                  <c:v>380.0</c:v>
                </c:pt>
                <c:pt idx="31">
                  <c:v>381.0</c:v>
                </c:pt>
                <c:pt idx="32">
                  <c:v>382.0</c:v>
                </c:pt>
                <c:pt idx="33">
                  <c:v>383.0</c:v>
                </c:pt>
                <c:pt idx="34">
                  <c:v>384.0</c:v>
                </c:pt>
                <c:pt idx="35">
                  <c:v>385.0</c:v>
                </c:pt>
                <c:pt idx="36">
                  <c:v>386.0</c:v>
                </c:pt>
                <c:pt idx="37">
                  <c:v>387.0</c:v>
                </c:pt>
                <c:pt idx="38">
                  <c:v>388.0</c:v>
                </c:pt>
                <c:pt idx="39">
                  <c:v>389.0</c:v>
                </c:pt>
                <c:pt idx="40">
                  <c:v>390.0</c:v>
                </c:pt>
                <c:pt idx="41">
                  <c:v>391.0</c:v>
                </c:pt>
                <c:pt idx="42">
                  <c:v>392.0</c:v>
                </c:pt>
                <c:pt idx="43">
                  <c:v>393.0</c:v>
                </c:pt>
                <c:pt idx="44">
                  <c:v>394.0</c:v>
                </c:pt>
                <c:pt idx="45">
                  <c:v>395.0</c:v>
                </c:pt>
                <c:pt idx="46">
                  <c:v>396.0</c:v>
                </c:pt>
                <c:pt idx="47">
                  <c:v>397.0</c:v>
                </c:pt>
                <c:pt idx="48">
                  <c:v>398.0</c:v>
                </c:pt>
                <c:pt idx="49">
                  <c:v>399.0</c:v>
                </c:pt>
                <c:pt idx="50">
                  <c:v>400.0</c:v>
                </c:pt>
                <c:pt idx="51">
                  <c:v>401.0</c:v>
                </c:pt>
                <c:pt idx="52">
                  <c:v>402.0</c:v>
                </c:pt>
                <c:pt idx="53">
                  <c:v>403.0</c:v>
                </c:pt>
                <c:pt idx="54">
                  <c:v>404.0</c:v>
                </c:pt>
                <c:pt idx="55">
                  <c:v>405.0</c:v>
                </c:pt>
                <c:pt idx="56">
                  <c:v>406.0</c:v>
                </c:pt>
                <c:pt idx="57">
                  <c:v>407.0</c:v>
                </c:pt>
                <c:pt idx="58">
                  <c:v>408.0</c:v>
                </c:pt>
                <c:pt idx="59">
                  <c:v>409.0</c:v>
                </c:pt>
                <c:pt idx="60">
                  <c:v>410.0</c:v>
                </c:pt>
                <c:pt idx="61">
                  <c:v>411.0</c:v>
                </c:pt>
                <c:pt idx="62">
                  <c:v>412.0</c:v>
                </c:pt>
                <c:pt idx="63">
                  <c:v>413.0</c:v>
                </c:pt>
                <c:pt idx="64">
                  <c:v>414.0</c:v>
                </c:pt>
                <c:pt idx="65">
                  <c:v>415.0</c:v>
                </c:pt>
                <c:pt idx="66">
                  <c:v>416.0</c:v>
                </c:pt>
                <c:pt idx="67">
                  <c:v>417.0</c:v>
                </c:pt>
                <c:pt idx="68">
                  <c:v>418.0</c:v>
                </c:pt>
                <c:pt idx="69">
                  <c:v>419.0</c:v>
                </c:pt>
                <c:pt idx="70">
                  <c:v>420.0</c:v>
                </c:pt>
                <c:pt idx="71">
                  <c:v>421.0</c:v>
                </c:pt>
                <c:pt idx="72">
                  <c:v>422.0</c:v>
                </c:pt>
                <c:pt idx="73">
                  <c:v>423.0</c:v>
                </c:pt>
                <c:pt idx="74">
                  <c:v>424.0</c:v>
                </c:pt>
                <c:pt idx="75">
                  <c:v>425.0</c:v>
                </c:pt>
                <c:pt idx="76">
                  <c:v>426.0</c:v>
                </c:pt>
                <c:pt idx="77">
                  <c:v>427.0</c:v>
                </c:pt>
                <c:pt idx="78">
                  <c:v>428.0</c:v>
                </c:pt>
                <c:pt idx="79">
                  <c:v>429.0</c:v>
                </c:pt>
                <c:pt idx="80">
                  <c:v>430.0</c:v>
                </c:pt>
                <c:pt idx="81">
                  <c:v>431.0</c:v>
                </c:pt>
                <c:pt idx="82">
                  <c:v>432.0</c:v>
                </c:pt>
                <c:pt idx="83">
                  <c:v>433.0</c:v>
                </c:pt>
                <c:pt idx="84">
                  <c:v>434.0</c:v>
                </c:pt>
                <c:pt idx="85">
                  <c:v>435.0</c:v>
                </c:pt>
                <c:pt idx="86">
                  <c:v>436.0</c:v>
                </c:pt>
                <c:pt idx="87">
                  <c:v>437.0</c:v>
                </c:pt>
                <c:pt idx="88">
                  <c:v>438.0</c:v>
                </c:pt>
                <c:pt idx="89">
                  <c:v>439.0</c:v>
                </c:pt>
                <c:pt idx="90">
                  <c:v>440.0</c:v>
                </c:pt>
                <c:pt idx="91">
                  <c:v>441.0</c:v>
                </c:pt>
                <c:pt idx="92">
                  <c:v>442.0</c:v>
                </c:pt>
                <c:pt idx="93">
                  <c:v>443.0</c:v>
                </c:pt>
                <c:pt idx="94">
                  <c:v>444.0</c:v>
                </c:pt>
                <c:pt idx="95">
                  <c:v>445.0</c:v>
                </c:pt>
                <c:pt idx="96">
                  <c:v>446.0</c:v>
                </c:pt>
                <c:pt idx="97">
                  <c:v>447.0</c:v>
                </c:pt>
                <c:pt idx="98">
                  <c:v>448.0</c:v>
                </c:pt>
                <c:pt idx="99">
                  <c:v>449.0</c:v>
                </c:pt>
                <c:pt idx="100">
                  <c:v>450.0</c:v>
                </c:pt>
                <c:pt idx="101">
                  <c:v>451.0</c:v>
                </c:pt>
                <c:pt idx="102">
                  <c:v>452.0</c:v>
                </c:pt>
                <c:pt idx="103">
                  <c:v>453.0</c:v>
                </c:pt>
                <c:pt idx="104">
                  <c:v>454.0</c:v>
                </c:pt>
                <c:pt idx="105">
                  <c:v>455.0</c:v>
                </c:pt>
                <c:pt idx="106">
                  <c:v>456.0</c:v>
                </c:pt>
                <c:pt idx="107">
                  <c:v>457.0</c:v>
                </c:pt>
                <c:pt idx="108">
                  <c:v>458.0</c:v>
                </c:pt>
                <c:pt idx="109">
                  <c:v>459.0</c:v>
                </c:pt>
                <c:pt idx="110">
                  <c:v>460.0</c:v>
                </c:pt>
                <c:pt idx="111">
                  <c:v>461.0</c:v>
                </c:pt>
                <c:pt idx="112">
                  <c:v>462.0</c:v>
                </c:pt>
                <c:pt idx="113">
                  <c:v>463.0</c:v>
                </c:pt>
                <c:pt idx="114">
                  <c:v>464.0</c:v>
                </c:pt>
                <c:pt idx="115">
                  <c:v>465.0</c:v>
                </c:pt>
                <c:pt idx="116">
                  <c:v>466.0</c:v>
                </c:pt>
                <c:pt idx="117">
                  <c:v>467.0</c:v>
                </c:pt>
                <c:pt idx="118">
                  <c:v>468.0</c:v>
                </c:pt>
                <c:pt idx="119">
                  <c:v>469.0</c:v>
                </c:pt>
                <c:pt idx="120">
                  <c:v>470.0</c:v>
                </c:pt>
                <c:pt idx="121">
                  <c:v>471.0</c:v>
                </c:pt>
                <c:pt idx="122">
                  <c:v>472.0</c:v>
                </c:pt>
                <c:pt idx="123">
                  <c:v>473.0</c:v>
                </c:pt>
                <c:pt idx="124">
                  <c:v>474.0</c:v>
                </c:pt>
                <c:pt idx="125">
                  <c:v>475.0</c:v>
                </c:pt>
                <c:pt idx="126">
                  <c:v>476.0</c:v>
                </c:pt>
                <c:pt idx="127">
                  <c:v>477.0</c:v>
                </c:pt>
                <c:pt idx="128">
                  <c:v>478.0</c:v>
                </c:pt>
                <c:pt idx="129">
                  <c:v>479.0</c:v>
                </c:pt>
                <c:pt idx="130">
                  <c:v>480.0</c:v>
                </c:pt>
                <c:pt idx="131">
                  <c:v>481.0</c:v>
                </c:pt>
                <c:pt idx="132">
                  <c:v>482.0</c:v>
                </c:pt>
                <c:pt idx="133">
                  <c:v>483.0</c:v>
                </c:pt>
                <c:pt idx="134">
                  <c:v>484.0</c:v>
                </c:pt>
                <c:pt idx="135">
                  <c:v>485.0</c:v>
                </c:pt>
                <c:pt idx="136">
                  <c:v>486.0</c:v>
                </c:pt>
                <c:pt idx="137">
                  <c:v>487.0</c:v>
                </c:pt>
                <c:pt idx="138">
                  <c:v>488.0</c:v>
                </c:pt>
                <c:pt idx="139">
                  <c:v>489.0</c:v>
                </c:pt>
                <c:pt idx="140">
                  <c:v>490.0</c:v>
                </c:pt>
                <c:pt idx="141">
                  <c:v>491.0</c:v>
                </c:pt>
                <c:pt idx="142">
                  <c:v>492.0</c:v>
                </c:pt>
                <c:pt idx="143">
                  <c:v>493.0</c:v>
                </c:pt>
                <c:pt idx="144">
                  <c:v>494.0</c:v>
                </c:pt>
                <c:pt idx="145">
                  <c:v>495.0</c:v>
                </c:pt>
                <c:pt idx="146">
                  <c:v>496.0</c:v>
                </c:pt>
                <c:pt idx="147">
                  <c:v>497.0</c:v>
                </c:pt>
                <c:pt idx="148">
                  <c:v>498.0</c:v>
                </c:pt>
                <c:pt idx="149">
                  <c:v>499.0</c:v>
                </c:pt>
                <c:pt idx="150">
                  <c:v>500.0</c:v>
                </c:pt>
                <c:pt idx="151">
                  <c:v>501.0</c:v>
                </c:pt>
                <c:pt idx="152">
                  <c:v>502.0</c:v>
                </c:pt>
                <c:pt idx="153">
                  <c:v>503.0</c:v>
                </c:pt>
                <c:pt idx="154">
                  <c:v>504.0</c:v>
                </c:pt>
                <c:pt idx="155">
                  <c:v>505.0</c:v>
                </c:pt>
                <c:pt idx="156">
                  <c:v>506.0</c:v>
                </c:pt>
                <c:pt idx="157">
                  <c:v>507.0</c:v>
                </c:pt>
                <c:pt idx="158">
                  <c:v>508.0</c:v>
                </c:pt>
                <c:pt idx="159">
                  <c:v>509.0</c:v>
                </c:pt>
                <c:pt idx="160">
                  <c:v>510.0</c:v>
                </c:pt>
                <c:pt idx="161">
                  <c:v>511.0</c:v>
                </c:pt>
                <c:pt idx="162">
                  <c:v>512.0</c:v>
                </c:pt>
                <c:pt idx="163">
                  <c:v>513.0</c:v>
                </c:pt>
                <c:pt idx="164">
                  <c:v>514.0</c:v>
                </c:pt>
                <c:pt idx="165">
                  <c:v>515.0</c:v>
                </c:pt>
                <c:pt idx="166">
                  <c:v>516.0</c:v>
                </c:pt>
                <c:pt idx="167">
                  <c:v>517.0</c:v>
                </c:pt>
                <c:pt idx="168">
                  <c:v>518.0</c:v>
                </c:pt>
                <c:pt idx="169">
                  <c:v>519.0</c:v>
                </c:pt>
                <c:pt idx="170">
                  <c:v>520.0</c:v>
                </c:pt>
                <c:pt idx="171">
                  <c:v>521.0</c:v>
                </c:pt>
                <c:pt idx="172">
                  <c:v>522.0</c:v>
                </c:pt>
                <c:pt idx="173">
                  <c:v>523.0</c:v>
                </c:pt>
                <c:pt idx="174">
                  <c:v>524.0</c:v>
                </c:pt>
                <c:pt idx="175">
                  <c:v>525.0</c:v>
                </c:pt>
                <c:pt idx="176">
                  <c:v>526.0</c:v>
                </c:pt>
                <c:pt idx="177">
                  <c:v>527.0</c:v>
                </c:pt>
                <c:pt idx="178">
                  <c:v>528.0</c:v>
                </c:pt>
                <c:pt idx="179">
                  <c:v>529.0</c:v>
                </c:pt>
                <c:pt idx="180">
                  <c:v>530.0</c:v>
                </c:pt>
                <c:pt idx="181">
                  <c:v>531.0</c:v>
                </c:pt>
                <c:pt idx="182">
                  <c:v>532.0</c:v>
                </c:pt>
                <c:pt idx="183">
                  <c:v>533.0</c:v>
                </c:pt>
                <c:pt idx="184">
                  <c:v>534.0</c:v>
                </c:pt>
                <c:pt idx="185">
                  <c:v>535.0</c:v>
                </c:pt>
                <c:pt idx="186">
                  <c:v>536.0</c:v>
                </c:pt>
                <c:pt idx="187">
                  <c:v>537.0</c:v>
                </c:pt>
                <c:pt idx="188">
                  <c:v>538.0</c:v>
                </c:pt>
                <c:pt idx="189">
                  <c:v>539.0</c:v>
                </c:pt>
                <c:pt idx="190">
                  <c:v>540.0</c:v>
                </c:pt>
                <c:pt idx="191">
                  <c:v>541.0</c:v>
                </c:pt>
                <c:pt idx="192">
                  <c:v>542.0</c:v>
                </c:pt>
                <c:pt idx="193">
                  <c:v>543.0</c:v>
                </c:pt>
                <c:pt idx="194">
                  <c:v>544.0</c:v>
                </c:pt>
                <c:pt idx="195">
                  <c:v>545.0</c:v>
                </c:pt>
                <c:pt idx="196">
                  <c:v>546.0</c:v>
                </c:pt>
                <c:pt idx="197">
                  <c:v>547.0</c:v>
                </c:pt>
                <c:pt idx="198">
                  <c:v>548.0</c:v>
                </c:pt>
                <c:pt idx="199">
                  <c:v>549.0</c:v>
                </c:pt>
                <c:pt idx="200">
                  <c:v>550.0</c:v>
                </c:pt>
                <c:pt idx="201">
                  <c:v>551.0</c:v>
                </c:pt>
                <c:pt idx="202">
                  <c:v>552.0</c:v>
                </c:pt>
                <c:pt idx="203">
                  <c:v>553.0</c:v>
                </c:pt>
                <c:pt idx="204">
                  <c:v>554.0</c:v>
                </c:pt>
                <c:pt idx="205">
                  <c:v>555.0</c:v>
                </c:pt>
                <c:pt idx="206">
                  <c:v>556.0</c:v>
                </c:pt>
                <c:pt idx="207">
                  <c:v>557.0</c:v>
                </c:pt>
                <c:pt idx="208">
                  <c:v>558.0</c:v>
                </c:pt>
                <c:pt idx="209">
                  <c:v>559.0</c:v>
                </c:pt>
                <c:pt idx="210">
                  <c:v>560.0</c:v>
                </c:pt>
                <c:pt idx="211">
                  <c:v>561.0</c:v>
                </c:pt>
                <c:pt idx="212">
                  <c:v>562.0</c:v>
                </c:pt>
                <c:pt idx="213">
                  <c:v>563.0</c:v>
                </c:pt>
                <c:pt idx="214">
                  <c:v>564.0</c:v>
                </c:pt>
                <c:pt idx="215">
                  <c:v>565.0</c:v>
                </c:pt>
                <c:pt idx="216">
                  <c:v>566.0</c:v>
                </c:pt>
                <c:pt idx="217">
                  <c:v>567.0</c:v>
                </c:pt>
                <c:pt idx="218">
                  <c:v>568.0</c:v>
                </c:pt>
                <c:pt idx="219">
                  <c:v>569.0</c:v>
                </c:pt>
                <c:pt idx="220">
                  <c:v>570.0</c:v>
                </c:pt>
                <c:pt idx="221">
                  <c:v>571.0</c:v>
                </c:pt>
                <c:pt idx="222">
                  <c:v>572.0</c:v>
                </c:pt>
                <c:pt idx="223">
                  <c:v>573.0</c:v>
                </c:pt>
                <c:pt idx="224">
                  <c:v>574.0</c:v>
                </c:pt>
                <c:pt idx="225">
                  <c:v>575.0</c:v>
                </c:pt>
                <c:pt idx="226">
                  <c:v>576.0</c:v>
                </c:pt>
                <c:pt idx="227">
                  <c:v>577.0</c:v>
                </c:pt>
                <c:pt idx="228">
                  <c:v>578.0</c:v>
                </c:pt>
                <c:pt idx="229">
                  <c:v>579.0</c:v>
                </c:pt>
                <c:pt idx="230">
                  <c:v>580.0</c:v>
                </c:pt>
                <c:pt idx="231">
                  <c:v>581.0</c:v>
                </c:pt>
                <c:pt idx="232">
                  <c:v>582.0</c:v>
                </c:pt>
                <c:pt idx="233">
                  <c:v>583.0</c:v>
                </c:pt>
                <c:pt idx="234">
                  <c:v>584.0</c:v>
                </c:pt>
                <c:pt idx="235">
                  <c:v>585.0</c:v>
                </c:pt>
                <c:pt idx="236">
                  <c:v>586.0</c:v>
                </c:pt>
                <c:pt idx="237">
                  <c:v>587.0</c:v>
                </c:pt>
                <c:pt idx="238">
                  <c:v>588.0</c:v>
                </c:pt>
                <c:pt idx="239">
                  <c:v>589.0</c:v>
                </c:pt>
                <c:pt idx="240">
                  <c:v>590.0</c:v>
                </c:pt>
                <c:pt idx="241">
                  <c:v>591.0</c:v>
                </c:pt>
                <c:pt idx="242">
                  <c:v>592.0</c:v>
                </c:pt>
                <c:pt idx="243">
                  <c:v>593.0</c:v>
                </c:pt>
                <c:pt idx="244">
                  <c:v>594.0</c:v>
                </c:pt>
                <c:pt idx="245">
                  <c:v>595.0</c:v>
                </c:pt>
                <c:pt idx="246">
                  <c:v>596.0</c:v>
                </c:pt>
                <c:pt idx="247">
                  <c:v>597.0</c:v>
                </c:pt>
                <c:pt idx="248">
                  <c:v>598.0</c:v>
                </c:pt>
                <c:pt idx="249">
                  <c:v>599.0</c:v>
                </c:pt>
                <c:pt idx="250">
                  <c:v>600.0</c:v>
                </c:pt>
                <c:pt idx="251">
                  <c:v>601.0</c:v>
                </c:pt>
                <c:pt idx="252">
                  <c:v>602.0</c:v>
                </c:pt>
                <c:pt idx="253">
                  <c:v>603.0</c:v>
                </c:pt>
                <c:pt idx="254">
                  <c:v>604.0</c:v>
                </c:pt>
                <c:pt idx="255">
                  <c:v>605.0</c:v>
                </c:pt>
                <c:pt idx="256">
                  <c:v>606.0</c:v>
                </c:pt>
                <c:pt idx="257">
                  <c:v>607.0</c:v>
                </c:pt>
                <c:pt idx="258">
                  <c:v>608.0</c:v>
                </c:pt>
                <c:pt idx="259">
                  <c:v>609.0</c:v>
                </c:pt>
                <c:pt idx="260">
                  <c:v>610.0</c:v>
                </c:pt>
                <c:pt idx="261">
                  <c:v>611.0</c:v>
                </c:pt>
                <c:pt idx="262">
                  <c:v>612.0</c:v>
                </c:pt>
                <c:pt idx="263">
                  <c:v>613.0</c:v>
                </c:pt>
                <c:pt idx="264">
                  <c:v>614.0</c:v>
                </c:pt>
                <c:pt idx="265">
                  <c:v>615.0</c:v>
                </c:pt>
                <c:pt idx="266">
                  <c:v>616.0</c:v>
                </c:pt>
                <c:pt idx="267">
                  <c:v>617.0</c:v>
                </c:pt>
                <c:pt idx="268">
                  <c:v>618.0</c:v>
                </c:pt>
                <c:pt idx="269">
                  <c:v>619.0</c:v>
                </c:pt>
                <c:pt idx="270">
                  <c:v>620.0</c:v>
                </c:pt>
                <c:pt idx="271">
                  <c:v>621.0</c:v>
                </c:pt>
                <c:pt idx="272">
                  <c:v>622.0</c:v>
                </c:pt>
                <c:pt idx="273">
                  <c:v>623.0</c:v>
                </c:pt>
                <c:pt idx="274">
                  <c:v>624.0</c:v>
                </c:pt>
                <c:pt idx="275">
                  <c:v>625.0</c:v>
                </c:pt>
                <c:pt idx="276">
                  <c:v>626.0</c:v>
                </c:pt>
                <c:pt idx="277">
                  <c:v>627.0</c:v>
                </c:pt>
                <c:pt idx="278">
                  <c:v>628.0</c:v>
                </c:pt>
                <c:pt idx="279">
                  <c:v>629.0</c:v>
                </c:pt>
                <c:pt idx="280">
                  <c:v>630.0</c:v>
                </c:pt>
                <c:pt idx="281">
                  <c:v>631.0</c:v>
                </c:pt>
                <c:pt idx="282">
                  <c:v>632.0</c:v>
                </c:pt>
                <c:pt idx="283">
                  <c:v>633.0</c:v>
                </c:pt>
                <c:pt idx="284">
                  <c:v>634.0</c:v>
                </c:pt>
                <c:pt idx="285">
                  <c:v>635.0</c:v>
                </c:pt>
                <c:pt idx="286">
                  <c:v>636.0</c:v>
                </c:pt>
                <c:pt idx="287">
                  <c:v>637.0</c:v>
                </c:pt>
                <c:pt idx="288">
                  <c:v>638.0</c:v>
                </c:pt>
                <c:pt idx="289">
                  <c:v>639.0</c:v>
                </c:pt>
                <c:pt idx="290">
                  <c:v>640.0</c:v>
                </c:pt>
                <c:pt idx="291">
                  <c:v>641.0</c:v>
                </c:pt>
                <c:pt idx="292">
                  <c:v>642.0</c:v>
                </c:pt>
                <c:pt idx="293">
                  <c:v>643.0</c:v>
                </c:pt>
                <c:pt idx="294">
                  <c:v>644.0</c:v>
                </c:pt>
                <c:pt idx="295">
                  <c:v>645.0</c:v>
                </c:pt>
                <c:pt idx="296">
                  <c:v>646.0</c:v>
                </c:pt>
                <c:pt idx="297">
                  <c:v>647.0</c:v>
                </c:pt>
                <c:pt idx="298">
                  <c:v>648.0</c:v>
                </c:pt>
                <c:pt idx="299">
                  <c:v>649.0</c:v>
                </c:pt>
                <c:pt idx="300">
                  <c:v>650.0</c:v>
                </c:pt>
              </c:numCache>
            </c:numRef>
          </c:cat>
          <c:val>
            <c:numRef>
              <c:f>'VIRUS-range'!$C$2:$C$302</c:f>
              <c:numCache>
                <c:formatCode>General</c:formatCode>
                <c:ptCount val="301"/>
                <c:pt idx="0">
                  <c:v>73.91606</c:v>
                </c:pt>
                <c:pt idx="1">
                  <c:v>74.18719</c:v>
                </c:pt>
                <c:pt idx="2">
                  <c:v>74.46915</c:v>
                </c:pt>
                <c:pt idx="3">
                  <c:v>74.77729</c:v>
                </c:pt>
                <c:pt idx="4">
                  <c:v>75.05818999999998</c:v>
                </c:pt>
                <c:pt idx="5">
                  <c:v>75.34200000000001</c:v>
                </c:pt>
                <c:pt idx="6">
                  <c:v>75.56368</c:v>
                </c:pt>
                <c:pt idx="7">
                  <c:v>75.76098</c:v>
                </c:pt>
                <c:pt idx="8">
                  <c:v>76.08374999999998</c:v>
                </c:pt>
                <c:pt idx="9">
                  <c:v>76.3123</c:v>
                </c:pt>
                <c:pt idx="10">
                  <c:v>76.59636</c:v>
                </c:pt>
                <c:pt idx="11">
                  <c:v>76.81112</c:v>
                </c:pt>
                <c:pt idx="12">
                  <c:v>77.0666</c:v>
                </c:pt>
                <c:pt idx="13">
                  <c:v>77.26477000000001</c:v>
                </c:pt>
                <c:pt idx="14">
                  <c:v>77.54449</c:v>
                </c:pt>
                <c:pt idx="15">
                  <c:v>77.72122</c:v>
                </c:pt>
                <c:pt idx="16">
                  <c:v>77.98748</c:v>
                </c:pt>
                <c:pt idx="17">
                  <c:v>78.29839</c:v>
                </c:pt>
                <c:pt idx="18">
                  <c:v>78.48353</c:v>
                </c:pt>
                <c:pt idx="19">
                  <c:v>78.71591</c:v>
                </c:pt>
                <c:pt idx="20">
                  <c:v>78.95862</c:v>
                </c:pt>
                <c:pt idx="21">
                  <c:v>79.13997</c:v>
                </c:pt>
                <c:pt idx="22">
                  <c:v>79.37206999999998</c:v>
                </c:pt>
                <c:pt idx="23">
                  <c:v>79.58996</c:v>
                </c:pt>
                <c:pt idx="24">
                  <c:v>79.77451</c:v>
                </c:pt>
                <c:pt idx="25">
                  <c:v>80.03507</c:v>
                </c:pt>
                <c:pt idx="26">
                  <c:v>80.16011</c:v>
                </c:pt>
                <c:pt idx="27">
                  <c:v>80.44544</c:v>
                </c:pt>
                <c:pt idx="28">
                  <c:v>80.61455</c:v>
                </c:pt>
                <c:pt idx="29">
                  <c:v>80.83872999999998</c:v>
                </c:pt>
                <c:pt idx="30">
                  <c:v>81.00472</c:v>
                </c:pt>
                <c:pt idx="31">
                  <c:v>81.16087999999998</c:v>
                </c:pt>
                <c:pt idx="32">
                  <c:v>81.35573999999993</c:v>
                </c:pt>
                <c:pt idx="33">
                  <c:v>81.59028</c:v>
                </c:pt>
                <c:pt idx="34">
                  <c:v>81.74375</c:v>
                </c:pt>
                <c:pt idx="35">
                  <c:v>81.90484</c:v>
                </c:pt>
                <c:pt idx="36">
                  <c:v>82.11695</c:v>
                </c:pt>
                <c:pt idx="37">
                  <c:v>82.26747</c:v>
                </c:pt>
                <c:pt idx="38">
                  <c:v>82.46316</c:v>
                </c:pt>
                <c:pt idx="39">
                  <c:v>82.62417999999998</c:v>
                </c:pt>
                <c:pt idx="40">
                  <c:v>82.77214999999998</c:v>
                </c:pt>
                <c:pt idx="41">
                  <c:v>82.97958</c:v>
                </c:pt>
                <c:pt idx="42">
                  <c:v>83.15157999999998</c:v>
                </c:pt>
                <c:pt idx="43">
                  <c:v>83.31481</c:v>
                </c:pt>
                <c:pt idx="44">
                  <c:v>83.46481</c:v>
                </c:pt>
                <c:pt idx="45">
                  <c:v>83.60707</c:v>
                </c:pt>
                <c:pt idx="46">
                  <c:v>83.77588999999998</c:v>
                </c:pt>
                <c:pt idx="47">
                  <c:v>83.94751</c:v>
                </c:pt>
                <c:pt idx="48">
                  <c:v>84.08527999999998</c:v>
                </c:pt>
                <c:pt idx="49">
                  <c:v>84.2672</c:v>
                </c:pt>
                <c:pt idx="50">
                  <c:v>84.45487</c:v>
                </c:pt>
                <c:pt idx="51">
                  <c:v>84.61672999999998</c:v>
                </c:pt>
                <c:pt idx="52">
                  <c:v>84.76399</c:v>
                </c:pt>
                <c:pt idx="53">
                  <c:v>84.88362</c:v>
                </c:pt>
                <c:pt idx="54">
                  <c:v>85.02884999999998</c:v>
                </c:pt>
                <c:pt idx="55">
                  <c:v>85.18723</c:v>
                </c:pt>
                <c:pt idx="56">
                  <c:v>85.29527</c:v>
                </c:pt>
                <c:pt idx="57">
                  <c:v>85.48397000000001</c:v>
                </c:pt>
                <c:pt idx="58">
                  <c:v>85.58677999999998</c:v>
                </c:pt>
                <c:pt idx="59">
                  <c:v>85.77487999999998</c:v>
                </c:pt>
                <c:pt idx="60">
                  <c:v>85.91924</c:v>
                </c:pt>
                <c:pt idx="61">
                  <c:v>85.99956</c:v>
                </c:pt>
                <c:pt idx="62">
                  <c:v>86.14856</c:v>
                </c:pt>
                <c:pt idx="63">
                  <c:v>86.27984999999998</c:v>
                </c:pt>
                <c:pt idx="64">
                  <c:v>86.41256</c:v>
                </c:pt>
                <c:pt idx="65">
                  <c:v>86.59812</c:v>
                </c:pt>
                <c:pt idx="66">
                  <c:v>86.69168</c:v>
                </c:pt>
                <c:pt idx="67">
                  <c:v>86.84503999999998</c:v>
                </c:pt>
                <c:pt idx="68">
                  <c:v>86.97672999999998</c:v>
                </c:pt>
                <c:pt idx="69">
                  <c:v>87.11484</c:v>
                </c:pt>
                <c:pt idx="70">
                  <c:v>87.20579999999998</c:v>
                </c:pt>
                <c:pt idx="71">
                  <c:v>87.36625</c:v>
                </c:pt>
                <c:pt idx="72">
                  <c:v>87.46659</c:v>
                </c:pt>
                <c:pt idx="73">
                  <c:v>87.55911</c:v>
                </c:pt>
                <c:pt idx="74">
                  <c:v>87.73576999999998</c:v>
                </c:pt>
                <c:pt idx="75">
                  <c:v>87.83324</c:v>
                </c:pt>
                <c:pt idx="76">
                  <c:v>87.94807</c:v>
                </c:pt>
                <c:pt idx="77">
                  <c:v>88.08473</c:v>
                </c:pt>
                <c:pt idx="78">
                  <c:v>88.19013</c:v>
                </c:pt>
                <c:pt idx="79">
                  <c:v>88.31913</c:v>
                </c:pt>
                <c:pt idx="80">
                  <c:v>88.42343</c:v>
                </c:pt>
                <c:pt idx="81">
                  <c:v>88.55477999999998</c:v>
                </c:pt>
                <c:pt idx="82">
                  <c:v>88.64432</c:v>
                </c:pt>
                <c:pt idx="83">
                  <c:v>88.74863</c:v>
                </c:pt>
                <c:pt idx="84">
                  <c:v>88.87253999999994</c:v>
                </c:pt>
                <c:pt idx="85">
                  <c:v>88.99581</c:v>
                </c:pt>
                <c:pt idx="86">
                  <c:v>89.05673999999998</c:v>
                </c:pt>
                <c:pt idx="87">
                  <c:v>89.17285999999994</c:v>
                </c:pt>
                <c:pt idx="88">
                  <c:v>89.29029</c:v>
                </c:pt>
                <c:pt idx="89">
                  <c:v>89.40606</c:v>
                </c:pt>
                <c:pt idx="90">
                  <c:v>89.48959</c:v>
                </c:pt>
                <c:pt idx="91">
                  <c:v>89.58552</c:v>
                </c:pt>
                <c:pt idx="92">
                  <c:v>89.66579999999998</c:v>
                </c:pt>
                <c:pt idx="93">
                  <c:v>89.76136</c:v>
                </c:pt>
                <c:pt idx="94">
                  <c:v>89.84915</c:v>
                </c:pt>
                <c:pt idx="95">
                  <c:v>89.96106</c:v>
                </c:pt>
                <c:pt idx="96">
                  <c:v>90.04862</c:v>
                </c:pt>
                <c:pt idx="97">
                  <c:v>90.13737999999998</c:v>
                </c:pt>
                <c:pt idx="98">
                  <c:v>90.25819</c:v>
                </c:pt>
                <c:pt idx="99">
                  <c:v>90.34827000000001</c:v>
                </c:pt>
                <c:pt idx="100">
                  <c:v>90.41086</c:v>
                </c:pt>
                <c:pt idx="101">
                  <c:v>90.52807999999995</c:v>
                </c:pt>
                <c:pt idx="102">
                  <c:v>90.60517999999998</c:v>
                </c:pt>
                <c:pt idx="103">
                  <c:v>90.66777</c:v>
                </c:pt>
                <c:pt idx="104">
                  <c:v>90.76106</c:v>
                </c:pt>
                <c:pt idx="105">
                  <c:v>90.84874999999998</c:v>
                </c:pt>
                <c:pt idx="106">
                  <c:v>90.94126</c:v>
                </c:pt>
                <c:pt idx="107">
                  <c:v>91.0381</c:v>
                </c:pt>
                <c:pt idx="108">
                  <c:v>91.11739</c:v>
                </c:pt>
                <c:pt idx="109">
                  <c:v>91.20061</c:v>
                </c:pt>
                <c:pt idx="110">
                  <c:v>91.27599999999998</c:v>
                </c:pt>
                <c:pt idx="111">
                  <c:v>91.34129</c:v>
                </c:pt>
                <c:pt idx="112">
                  <c:v>91.44855</c:v>
                </c:pt>
                <c:pt idx="113">
                  <c:v>91.49029</c:v>
                </c:pt>
                <c:pt idx="114">
                  <c:v>91.5869</c:v>
                </c:pt>
                <c:pt idx="115">
                  <c:v>91.67735999999998</c:v>
                </c:pt>
                <c:pt idx="116">
                  <c:v>91.76602</c:v>
                </c:pt>
                <c:pt idx="117">
                  <c:v>91.83323</c:v>
                </c:pt>
                <c:pt idx="118">
                  <c:v>91.88371999999998</c:v>
                </c:pt>
                <c:pt idx="119">
                  <c:v>91.98318</c:v>
                </c:pt>
                <c:pt idx="120">
                  <c:v>92.06198</c:v>
                </c:pt>
                <c:pt idx="121">
                  <c:v>92.12618999999998</c:v>
                </c:pt>
                <c:pt idx="122">
                  <c:v>92.24887</c:v>
                </c:pt>
                <c:pt idx="123">
                  <c:v>92.30355</c:v>
                </c:pt>
                <c:pt idx="124">
                  <c:v>92.36036</c:v>
                </c:pt>
                <c:pt idx="125">
                  <c:v>92.44746</c:v>
                </c:pt>
                <c:pt idx="126">
                  <c:v>92.5078</c:v>
                </c:pt>
                <c:pt idx="127">
                  <c:v>92.55114</c:v>
                </c:pt>
                <c:pt idx="128">
                  <c:v>92.68145</c:v>
                </c:pt>
                <c:pt idx="129">
                  <c:v>92.74261</c:v>
                </c:pt>
                <c:pt idx="130">
                  <c:v>92.77965</c:v>
                </c:pt>
                <c:pt idx="131">
                  <c:v>92.84532999999998</c:v>
                </c:pt>
                <c:pt idx="132">
                  <c:v>92.93613</c:v>
                </c:pt>
                <c:pt idx="133">
                  <c:v>93.03171</c:v>
                </c:pt>
                <c:pt idx="134">
                  <c:v>93.06572</c:v>
                </c:pt>
                <c:pt idx="135">
                  <c:v>93.10275999999998</c:v>
                </c:pt>
                <c:pt idx="136">
                  <c:v>93.15542999999998</c:v>
                </c:pt>
                <c:pt idx="137">
                  <c:v>93.18925</c:v>
                </c:pt>
                <c:pt idx="138">
                  <c:v>93.2377</c:v>
                </c:pt>
                <c:pt idx="139">
                  <c:v>93.2999</c:v>
                </c:pt>
                <c:pt idx="140">
                  <c:v>93.37513999999994</c:v>
                </c:pt>
                <c:pt idx="141">
                  <c:v>93.45679</c:v>
                </c:pt>
                <c:pt idx="142">
                  <c:v>93.51261</c:v>
                </c:pt>
                <c:pt idx="143">
                  <c:v>93.54381</c:v>
                </c:pt>
                <c:pt idx="144">
                  <c:v>93.59234999999998</c:v>
                </c:pt>
                <c:pt idx="145">
                  <c:v>93.65574999999994</c:v>
                </c:pt>
                <c:pt idx="146">
                  <c:v>93.70496</c:v>
                </c:pt>
                <c:pt idx="147">
                  <c:v>93.74136</c:v>
                </c:pt>
                <c:pt idx="148">
                  <c:v>93.76305</c:v>
                </c:pt>
                <c:pt idx="149">
                  <c:v>93.7971</c:v>
                </c:pt>
                <c:pt idx="150">
                  <c:v>93.82026</c:v>
                </c:pt>
                <c:pt idx="151">
                  <c:v>93.81933999999998</c:v>
                </c:pt>
                <c:pt idx="152">
                  <c:v>93.82003999999998</c:v>
                </c:pt>
                <c:pt idx="153">
                  <c:v>93.81894</c:v>
                </c:pt>
                <c:pt idx="154">
                  <c:v>93.82896999999998</c:v>
                </c:pt>
                <c:pt idx="155">
                  <c:v>93.86411</c:v>
                </c:pt>
                <c:pt idx="156">
                  <c:v>93.88840999999998</c:v>
                </c:pt>
                <c:pt idx="157">
                  <c:v>93.95073999999998</c:v>
                </c:pt>
                <c:pt idx="158">
                  <c:v>94.00105</c:v>
                </c:pt>
                <c:pt idx="159">
                  <c:v>94.06203</c:v>
                </c:pt>
                <c:pt idx="160">
                  <c:v>94.16441</c:v>
                </c:pt>
                <c:pt idx="161">
                  <c:v>94.22806999999998</c:v>
                </c:pt>
                <c:pt idx="162">
                  <c:v>94.28742</c:v>
                </c:pt>
                <c:pt idx="163">
                  <c:v>94.37106999999998</c:v>
                </c:pt>
                <c:pt idx="164">
                  <c:v>94.432</c:v>
                </c:pt>
                <c:pt idx="165">
                  <c:v>94.49285</c:v>
                </c:pt>
                <c:pt idx="166">
                  <c:v>94.54783</c:v>
                </c:pt>
                <c:pt idx="167">
                  <c:v>94.59101</c:v>
                </c:pt>
                <c:pt idx="168">
                  <c:v>94.64937</c:v>
                </c:pt>
                <c:pt idx="169">
                  <c:v>94.70239999999998</c:v>
                </c:pt>
                <c:pt idx="170">
                  <c:v>94.74352</c:v>
                </c:pt>
                <c:pt idx="171">
                  <c:v>94.78397</c:v>
                </c:pt>
                <c:pt idx="172">
                  <c:v>94.8346</c:v>
                </c:pt>
                <c:pt idx="173">
                  <c:v>94.88875999999998</c:v>
                </c:pt>
                <c:pt idx="174">
                  <c:v>94.94012</c:v>
                </c:pt>
                <c:pt idx="175">
                  <c:v>94.98436</c:v>
                </c:pt>
                <c:pt idx="176">
                  <c:v>95.01846</c:v>
                </c:pt>
                <c:pt idx="177">
                  <c:v>95.06783</c:v>
                </c:pt>
                <c:pt idx="178">
                  <c:v>95.12103</c:v>
                </c:pt>
                <c:pt idx="179">
                  <c:v>95.16896999999998</c:v>
                </c:pt>
                <c:pt idx="180">
                  <c:v>95.21604</c:v>
                </c:pt>
                <c:pt idx="181">
                  <c:v>95.22706</c:v>
                </c:pt>
                <c:pt idx="182">
                  <c:v>95.25638999999998</c:v>
                </c:pt>
                <c:pt idx="183">
                  <c:v>95.30816</c:v>
                </c:pt>
                <c:pt idx="184">
                  <c:v>95.35212999999998</c:v>
                </c:pt>
                <c:pt idx="185">
                  <c:v>95.38142</c:v>
                </c:pt>
                <c:pt idx="186">
                  <c:v>95.42114</c:v>
                </c:pt>
                <c:pt idx="187">
                  <c:v>95.45786</c:v>
                </c:pt>
                <c:pt idx="188">
                  <c:v>95.47294999999998</c:v>
                </c:pt>
                <c:pt idx="189">
                  <c:v>95.51273</c:v>
                </c:pt>
                <c:pt idx="190">
                  <c:v>95.56206</c:v>
                </c:pt>
                <c:pt idx="191">
                  <c:v>95.58736</c:v>
                </c:pt>
                <c:pt idx="192">
                  <c:v>95.61807999999998</c:v>
                </c:pt>
                <c:pt idx="193">
                  <c:v>95.66487999999998</c:v>
                </c:pt>
                <c:pt idx="194">
                  <c:v>95.68693999999998</c:v>
                </c:pt>
                <c:pt idx="195">
                  <c:v>95.7174</c:v>
                </c:pt>
                <c:pt idx="196">
                  <c:v>95.76161</c:v>
                </c:pt>
                <c:pt idx="197">
                  <c:v>95.79623</c:v>
                </c:pt>
                <c:pt idx="198">
                  <c:v>95.82612</c:v>
                </c:pt>
                <c:pt idx="199">
                  <c:v>95.8374</c:v>
                </c:pt>
                <c:pt idx="200">
                  <c:v>95.88132</c:v>
                </c:pt>
                <c:pt idx="201">
                  <c:v>95.907</c:v>
                </c:pt>
                <c:pt idx="202">
                  <c:v>95.9502</c:v>
                </c:pt>
                <c:pt idx="203">
                  <c:v>95.9737</c:v>
                </c:pt>
                <c:pt idx="204">
                  <c:v>96.0006</c:v>
                </c:pt>
                <c:pt idx="205">
                  <c:v>96.01988</c:v>
                </c:pt>
                <c:pt idx="206">
                  <c:v>96.04598</c:v>
                </c:pt>
                <c:pt idx="207">
                  <c:v>96.07206999999998</c:v>
                </c:pt>
                <c:pt idx="208">
                  <c:v>96.0955</c:v>
                </c:pt>
                <c:pt idx="209">
                  <c:v>96.11239999999998</c:v>
                </c:pt>
                <c:pt idx="210">
                  <c:v>96.1242</c:v>
                </c:pt>
                <c:pt idx="211">
                  <c:v>96.11761</c:v>
                </c:pt>
                <c:pt idx="212">
                  <c:v>96.12492</c:v>
                </c:pt>
                <c:pt idx="213">
                  <c:v>96.13056</c:v>
                </c:pt>
                <c:pt idx="214">
                  <c:v>96.12555999999998</c:v>
                </c:pt>
                <c:pt idx="215">
                  <c:v>96.12801999999998</c:v>
                </c:pt>
                <c:pt idx="216">
                  <c:v>96.14517999999998</c:v>
                </c:pt>
                <c:pt idx="217">
                  <c:v>96.15285999999998</c:v>
                </c:pt>
                <c:pt idx="218">
                  <c:v>96.16594999999998</c:v>
                </c:pt>
                <c:pt idx="219">
                  <c:v>96.21472</c:v>
                </c:pt>
                <c:pt idx="220">
                  <c:v>96.25661</c:v>
                </c:pt>
                <c:pt idx="221">
                  <c:v>96.26746</c:v>
                </c:pt>
                <c:pt idx="222">
                  <c:v>96.29375</c:v>
                </c:pt>
                <c:pt idx="223">
                  <c:v>96.30896999999998</c:v>
                </c:pt>
                <c:pt idx="224">
                  <c:v>96.36282999999998</c:v>
                </c:pt>
                <c:pt idx="225">
                  <c:v>96.37610999999998</c:v>
                </c:pt>
                <c:pt idx="226">
                  <c:v>96.37552999999998</c:v>
                </c:pt>
                <c:pt idx="227">
                  <c:v>96.38419</c:v>
                </c:pt>
                <c:pt idx="228">
                  <c:v>96.39187</c:v>
                </c:pt>
                <c:pt idx="229">
                  <c:v>96.38984999999998</c:v>
                </c:pt>
                <c:pt idx="230">
                  <c:v>96.37462</c:v>
                </c:pt>
                <c:pt idx="231">
                  <c:v>96.34302</c:v>
                </c:pt>
                <c:pt idx="232">
                  <c:v>96.31742</c:v>
                </c:pt>
                <c:pt idx="233">
                  <c:v>96.26721</c:v>
                </c:pt>
                <c:pt idx="234">
                  <c:v>96.16907999999998</c:v>
                </c:pt>
                <c:pt idx="235">
                  <c:v>96.06232999999998</c:v>
                </c:pt>
                <c:pt idx="236">
                  <c:v>95.89479</c:v>
                </c:pt>
                <c:pt idx="237">
                  <c:v>95.62293999999994</c:v>
                </c:pt>
                <c:pt idx="238">
                  <c:v>95.26209</c:v>
                </c:pt>
                <c:pt idx="239">
                  <c:v>94.86683999999998</c:v>
                </c:pt>
                <c:pt idx="240">
                  <c:v>94.50523</c:v>
                </c:pt>
                <c:pt idx="241">
                  <c:v>94.1776</c:v>
                </c:pt>
                <c:pt idx="242">
                  <c:v>94.00108</c:v>
                </c:pt>
                <c:pt idx="243">
                  <c:v>93.95219</c:v>
                </c:pt>
                <c:pt idx="244">
                  <c:v>94.00239999999998</c:v>
                </c:pt>
                <c:pt idx="245">
                  <c:v>94.11257999999998</c:v>
                </c:pt>
                <c:pt idx="246">
                  <c:v>94.30718</c:v>
                </c:pt>
                <c:pt idx="247">
                  <c:v>94.52178999999998</c:v>
                </c:pt>
                <c:pt idx="248">
                  <c:v>94.76231</c:v>
                </c:pt>
                <c:pt idx="249">
                  <c:v>94.97739</c:v>
                </c:pt>
                <c:pt idx="250">
                  <c:v>95.17724</c:v>
                </c:pt>
                <c:pt idx="251">
                  <c:v>95.35537999999993</c:v>
                </c:pt>
                <c:pt idx="252">
                  <c:v>95.53185</c:v>
                </c:pt>
                <c:pt idx="253">
                  <c:v>95.67855999999998</c:v>
                </c:pt>
                <c:pt idx="254">
                  <c:v>95.82866999999998</c:v>
                </c:pt>
                <c:pt idx="255">
                  <c:v>95.9471</c:v>
                </c:pt>
                <c:pt idx="256">
                  <c:v>96.06497</c:v>
                </c:pt>
                <c:pt idx="257">
                  <c:v>96.16674999999998</c:v>
                </c:pt>
                <c:pt idx="258">
                  <c:v>96.2763</c:v>
                </c:pt>
                <c:pt idx="259">
                  <c:v>96.332</c:v>
                </c:pt>
                <c:pt idx="260">
                  <c:v>96.45213</c:v>
                </c:pt>
                <c:pt idx="261">
                  <c:v>96.51993</c:v>
                </c:pt>
                <c:pt idx="262">
                  <c:v>96.58747</c:v>
                </c:pt>
                <c:pt idx="263">
                  <c:v>96.65985999999998</c:v>
                </c:pt>
                <c:pt idx="264">
                  <c:v>96.71983</c:v>
                </c:pt>
                <c:pt idx="265">
                  <c:v>96.77972</c:v>
                </c:pt>
                <c:pt idx="266">
                  <c:v>96.83168</c:v>
                </c:pt>
                <c:pt idx="267">
                  <c:v>96.88298999999998</c:v>
                </c:pt>
                <c:pt idx="268">
                  <c:v>96.93019</c:v>
                </c:pt>
                <c:pt idx="269">
                  <c:v>96.96818</c:v>
                </c:pt>
                <c:pt idx="270">
                  <c:v>97.0114</c:v>
                </c:pt>
                <c:pt idx="271">
                  <c:v>97.05246999999998</c:v>
                </c:pt>
                <c:pt idx="272">
                  <c:v>97.09718</c:v>
                </c:pt>
                <c:pt idx="273">
                  <c:v>97.14376</c:v>
                </c:pt>
                <c:pt idx="274">
                  <c:v>97.20354</c:v>
                </c:pt>
                <c:pt idx="275">
                  <c:v>97.22606</c:v>
                </c:pt>
                <c:pt idx="276">
                  <c:v>97.24897</c:v>
                </c:pt>
                <c:pt idx="277">
                  <c:v>97.29562</c:v>
                </c:pt>
                <c:pt idx="278">
                  <c:v>97.33747</c:v>
                </c:pt>
                <c:pt idx="279">
                  <c:v>97.37347999999994</c:v>
                </c:pt>
                <c:pt idx="280">
                  <c:v>97.39827</c:v>
                </c:pt>
                <c:pt idx="281">
                  <c:v>97.42413</c:v>
                </c:pt>
                <c:pt idx="282">
                  <c:v>97.45161</c:v>
                </c:pt>
                <c:pt idx="283">
                  <c:v>97.47336999999998</c:v>
                </c:pt>
                <c:pt idx="284">
                  <c:v>97.51294</c:v>
                </c:pt>
                <c:pt idx="285">
                  <c:v>97.54496</c:v>
                </c:pt>
                <c:pt idx="286">
                  <c:v>97.57163000000001</c:v>
                </c:pt>
                <c:pt idx="287">
                  <c:v>97.58368</c:v>
                </c:pt>
                <c:pt idx="288">
                  <c:v>97.60717</c:v>
                </c:pt>
                <c:pt idx="289">
                  <c:v>97.61823</c:v>
                </c:pt>
                <c:pt idx="290">
                  <c:v>97.59270999999998</c:v>
                </c:pt>
                <c:pt idx="291">
                  <c:v>97.61036</c:v>
                </c:pt>
                <c:pt idx="292">
                  <c:v>97.66898999999998</c:v>
                </c:pt>
                <c:pt idx="293">
                  <c:v>97.74481</c:v>
                </c:pt>
                <c:pt idx="294">
                  <c:v>97.83076999999998</c:v>
                </c:pt>
                <c:pt idx="295">
                  <c:v>97.88068</c:v>
                </c:pt>
                <c:pt idx="296">
                  <c:v>97.88136</c:v>
                </c:pt>
                <c:pt idx="297">
                  <c:v>97.90753</c:v>
                </c:pt>
                <c:pt idx="298">
                  <c:v>97.92623</c:v>
                </c:pt>
                <c:pt idx="299">
                  <c:v>97.95191</c:v>
                </c:pt>
                <c:pt idx="300">
                  <c:v>97.95108</c:v>
                </c:pt>
              </c:numCache>
            </c:numRef>
          </c:val>
          <c:smooth val="0"/>
        </c:ser>
        <c:dLbls>
          <c:showLegendKey val="0"/>
          <c:showVal val="0"/>
          <c:showCatName val="0"/>
          <c:showSerName val="0"/>
          <c:showPercent val="0"/>
          <c:showBubbleSize val="0"/>
        </c:dLbls>
        <c:hiLowLines/>
        <c:marker val="1"/>
        <c:smooth val="0"/>
        <c:axId val="2134163528"/>
        <c:axId val="2088887704"/>
      </c:lineChart>
      <c:catAx>
        <c:axId val="2134163528"/>
        <c:scaling>
          <c:orientation val="minMax"/>
        </c:scaling>
        <c:delete val="0"/>
        <c:axPos val="b"/>
        <c:majorGridlines/>
        <c:title>
          <c:tx>
            <c:rich>
              <a:bodyPr/>
              <a:lstStyle/>
              <a:p>
                <a:pPr>
                  <a:defRPr/>
                </a:pPr>
                <a:r>
                  <a:rPr lang="el-GR"/>
                  <a:t>λ</a:t>
                </a:r>
                <a:r>
                  <a:rPr lang="de-DE"/>
                  <a:t> [nm]</a:t>
                </a:r>
              </a:p>
            </c:rich>
          </c:tx>
          <c:layout/>
          <c:overlay val="0"/>
        </c:title>
        <c:numFmt formatCode="0" sourceLinked="1"/>
        <c:majorTickMark val="none"/>
        <c:minorTickMark val="none"/>
        <c:tickLblPos val="nextTo"/>
        <c:crossAx val="2088887704"/>
        <c:crosses val="autoZero"/>
        <c:auto val="1"/>
        <c:lblAlgn val="ctr"/>
        <c:lblOffset val="100"/>
        <c:tickLblSkip val="50"/>
        <c:tickMarkSkip val="50"/>
        <c:noMultiLvlLbl val="0"/>
      </c:catAx>
      <c:valAx>
        <c:axId val="2088887704"/>
        <c:scaling>
          <c:orientation val="minMax"/>
          <c:max val="100.0"/>
          <c:min val="60.0"/>
        </c:scaling>
        <c:delete val="0"/>
        <c:axPos val="l"/>
        <c:majorGridlines/>
        <c:minorGridlines/>
        <c:title>
          <c:tx>
            <c:rich>
              <a:bodyPr/>
              <a:lstStyle/>
              <a:p>
                <a:pPr>
                  <a:defRPr/>
                </a:pPr>
                <a:r>
                  <a:rPr lang="de-DE"/>
                  <a:t>Transmission [%/20m]</a:t>
                </a:r>
              </a:p>
            </c:rich>
          </c:tx>
          <c:layout/>
          <c:overlay val="0"/>
        </c:title>
        <c:numFmt formatCode="General" sourceLinked="1"/>
        <c:majorTickMark val="out"/>
        <c:minorTickMark val="none"/>
        <c:tickLblPos val="nextTo"/>
        <c:crossAx val="2134163528"/>
        <c:crosses val="autoZero"/>
        <c:crossBetween val="midCat"/>
      </c:valAx>
    </c:plotArea>
    <c:legend>
      <c:legendPos val="r"/>
      <c:layout/>
      <c:overlay val="0"/>
    </c:legend>
    <c:plotVisOnly val="1"/>
    <c:dispBlanksAs val="gap"/>
    <c:showDLblsOverMax val="0"/>
  </c:chart>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0.0794</cdr:x>
      <cdr:y>0.71918</cdr:y>
    </cdr:from>
    <cdr:to>
      <cdr:x>0.13579</cdr:x>
      <cdr:y>0.80651</cdr:y>
    </cdr:to>
    <cdr:cxnSp macro="">
      <cdr:nvCxnSpPr>
        <cdr:cNvPr id="3" name="Straight Connector 2"/>
        <cdr:cNvCxnSpPr/>
      </cdr:nvCxnSpPr>
      <cdr:spPr>
        <a:xfrm xmlns:a="http://schemas.openxmlformats.org/drawingml/2006/main" flipV="1">
          <a:off x="657225" y="4000500"/>
          <a:ext cx="466725" cy="485775"/>
        </a:xfrm>
        <a:prstGeom xmlns:a="http://schemas.openxmlformats.org/drawingml/2006/main" prst="line">
          <a:avLst/>
        </a:prstGeom>
        <a:ln xmlns:a="http://schemas.openxmlformats.org/drawingml/2006/main" w="190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0.8504</cdr:x>
      <cdr:y>0.35274</cdr:y>
    </cdr:from>
    <cdr:to>
      <cdr:x>0.94131</cdr:x>
      <cdr:y>0.40068</cdr:y>
    </cdr:to>
    <cdr:sp macro="" textlink="">
      <cdr:nvSpPr>
        <cdr:cNvPr id="5" name="TextBox 4"/>
        <cdr:cNvSpPr txBox="1"/>
      </cdr:nvSpPr>
      <cdr:spPr>
        <a:xfrm xmlns:a="http://schemas.openxmlformats.org/drawingml/2006/main">
          <a:off x="7038974" y="1962150"/>
          <a:ext cx="752475" cy="2667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de-DE" sz="1100"/>
            <a:t>min. spec.</a:t>
          </a:r>
        </a:p>
      </cdr:txBody>
    </cdr:sp>
  </cdr:relSizeAnchor>
  <cdr:relSizeAnchor xmlns:cdr="http://schemas.openxmlformats.org/drawingml/2006/chartDrawing">
    <cdr:from>
      <cdr:x>0.13462</cdr:x>
      <cdr:y>0.61651</cdr:y>
    </cdr:from>
    <cdr:to>
      <cdr:x>0.20422</cdr:x>
      <cdr:y>0.72007</cdr:y>
    </cdr:to>
    <cdr:cxnSp macro="">
      <cdr:nvCxnSpPr>
        <cdr:cNvPr id="4" name="Straight Connector 3"/>
        <cdr:cNvCxnSpPr/>
      </cdr:nvCxnSpPr>
      <cdr:spPr>
        <a:xfrm xmlns:a="http://schemas.openxmlformats.org/drawingml/2006/main" flipV="1">
          <a:off x="1114277" y="3429373"/>
          <a:ext cx="576064" cy="576064"/>
        </a:xfrm>
        <a:prstGeom xmlns:a="http://schemas.openxmlformats.org/drawingml/2006/main" prst="line">
          <a:avLst/>
        </a:prstGeom>
        <a:ln xmlns:a="http://schemas.openxmlformats.org/drawingml/2006/main" w="190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38" tIns="45719" rIns="91438" bIns="45719" rtlCol="0"/>
          <a:lstStyle>
            <a:lvl1pPr algn="l">
              <a:defRPr sz="12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38" tIns="45719" rIns="91438" bIns="45719" rtlCol="0"/>
          <a:lstStyle>
            <a:lvl1pPr algn="r">
              <a:defRPr sz="1200"/>
            </a:lvl1pPr>
          </a:lstStyle>
          <a:p>
            <a:pPr>
              <a:defRPr/>
            </a:pPr>
            <a:fld id="{5CEBD84F-ABF0-4F10-BD8A-BA439551EA6F}" type="datetimeFigureOut">
              <a:rPr lang="en-US"/>
              <a:pPr>
                <a:defRPr/>
              </a:pPr>
              <a:t>8/16/14</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38" tIns="45719" rIns="91438" bIns="45719"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38" tIns="45719" rIns="91438" bIns="45719" rtlCol="0" anchor="b"/>
          <a:lstStyle>
            <a:lvl1pPr algn="r">
              <a:defRPr sz="1200"/>
            </a:lvl1pPr>
          </a:lstStyle>
          <a:p>
            <a:pPr>
              <a:defRPr/>
            </a:pPr>
            <a:fld id="{1AD02782-9962-4260-977F-4DC54E9E37B1}" type="slidenum">
              <a:rPr lang="en-US"/>
              <a:pPr>
                <a:defRPr/>
              </a:pPr>
              <a:t>‹#›</a:t>
            </a:fld>
            <a:endParaRPr lang="en-US"/>
          </a:p>
        </p:txBody>
      </p:sp>
    </p:spTree>
    <p:extLst>
      <p:ext uri="{BB962C8B-B14F-4D97-AF65-F5344CB8AC3E}">
        <p14:creationId xmlns:p14="http://schemas.microsoft.com/office/powerpoint/2010/main" val="33161598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9" tIns="48330" rIns="96659" bIns="48330" numCol="1" anchor="t" anchorCtr="0" compatLnSpc="1">
            <a:prstTxWarp prst="textNoShape">
              <a:avLst/>
            </a:prstTxWarp>
          </a:bodyPr>
          <a:lstStyle>
            <a:lvl1pPr defTabSz="966764">
              <a:defRPr sz="1400"/>
            </a:lvl1pPr>
          </a:lstStyle>
          <a:p>
            <a:pPr>
              <a:defRPr/>
            </a:pPr>
            <a:endParaRPr lang="en-US"/>
          </a:p>
        </p:txBody>
      </p:sp>
      <p:sp>
        <p:nvSpPr>
          <p:cNvPr id="512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59" tIns="48330" rIns="96659" bIns="48330" numCol="1" anchor="t" anchorCtr="0" compatLnSpc="1">
            <a:prstTxWarp prst="textNoShape">
              <a:avLst/>
            </a:prstTxWarp>
          </a:bodyPr>
          <a:lstStyle>
            <a:lvl1pPr algn="r" defTabSz="966764">
              <a:defRPr sz="1400"/>
            </a:lvl1pPr>
          </a:lstStyle>
          <a:p>
            <a:pPr>
              <a:defRPr/>
            </a:pPr>
            <a:endParaRPr lang="en-US"/>
          </a:p>
        </p:txBody>
      </p:sp>
      <p:sp>
        <p:nvSpPr>
          <p:cNvPr id="1843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59" tIns="48330" rIns="96659" bIns="483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59" tIns="48330" rIns="96659" bIns="48330" numCol="1" anchor="b" anchorCtr="0" compatLnSpc="1">
            <a:prstTxWarp prst="textNoShape">
              <a:avLst/>
            </a:prstTxWarp>
          </a:bodyPr>
          <a:lstStyle>
            <a:lvl1pPr defTabSz="966764">
              <a:defRPr sz="1400"/>
            </a:lvl1pPr>
          </a:lstStyle>
          <a:p>
            <a:pPr>
              <a:defRPr/>
            </a:pPr>
            <a:endParaRPr lang="en-US"/>
          </a:p>
        </p:txBody>
      </p:sp>
      <p:sp>
        <p:nvSpPr>
          <p:cNvPr id="512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59" tIns="48330" rIns="96659" bIns="48330" numCol="1" anchor="b" anchorCtr="0" compatLnSpc="1">
            <a:prstTxWarp prst="textNoShape">
              <a:avLst/>
            </a:prstTxWarp>
          </a:bodyPr>
          <a:lstStyle>
            <a:lvl1pPr algn="r" defTabSz="966764">
              <a:defRPr sz="1400"/>
            </a:lvl1pPr>
          </a:lstStyle>
          <a:p>
            <a:pPr>
              <a:defRPr/>
            </a:pPr>
            <a:fld id="{A0E2A433-C36D-4F0E-801D-A0641D4720B2}" type="slidenum">
              <a:rPr lang="en-US"/>
              <a:pPr>
                <a:defRPr/>
              </a:pPr>
              <a:t>‹#›</a:t>
            </a:fld>
            <a:endParaRPr lang="en-US"/>
          </a:p>
        </p:txBody>
      </p:sp>
    </p:spTree>
    <p:extLst>
      <p:ext uri="{BB962C8B-B14F-4D97-AF65-F5344CB8AC3E}">
        <p14:creationId xmlns:p14="http://schemas.microsoft.com/office/powerpoint/2010/main" val="29163360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There’s some animation in this frame. It’s probably worth explaining that</a:t>
            </a:r>
            <a:r>
              <a:rPr lang="en-US" baseline="0" dirty="0" smtClean="0"/>
              <a:t> the two plots show the cross-section through many frames. Each division gets it’s own line. There are two sets of lines because I took two ‘strips’ through the divided frame. A strip of 31 pixels wide was median-combined, when smoothed with a 51 pixel wide box car. These smoothed curves are what’s plotted. Both sets of lines were shifted from 1.0 just for plotting purposes. Notice that even the largest deviations are at 1.0%, no more. This was true for virtually all of the tests.</a:t>
            </a:r>
          </a:p>
          <a:p>
            <a:endParaRPr lang="en-US" baseline="0" dirty="0" smtClean="0"/>
          </a:p>
          <a:p>
            <a:r>
              <a:rPr lang="en-US" baseline="0" dirty="0" smtClean="0"/>
              <a:t>The first strip plot is of the </a:t>
            </a:r>
            <a:r>
              <a:rPr lang="en-US" baseline="0" dirty="0" err="1" smtClean="0"/>
              <a:t>Fracker</a:t>
            </a:r>
            <a:r>
              <a:rPr lang="en-US" baseline="0" dirty="0" smtClean="0"/>
              <a:t> and lower stage off. The second plot shows a couple events, but mostly a steady state situation. This was not the standard case for the tests. In side 7 I have included a figure showing what the data looked like while things were in motion. I thought the plot showing just single events that stood out would be easier for folks to understand. But, you can swap in the other figure, if you prefer.</a:t>
            </a:r>
            <a:endParaRPr lang="en-US" dirty="0"/>
          </a:p>
        </p:txBody>
      </p:sp>
      <p:sp>
        <p:nvSpPr>
          <p:cNvPr id="4" name="Slide Number Placeholder 3"/>
          <p:cNvSpPr>
            <a:spLocks noGrp="1"/>
          </p:cNvSpPr>
          <p:nvPr>
            <p:ph type="sldNum" sz="quarter" idx="10"/>
          </p:nvPr>
        </p:nvSpPr>
        <p:spPr/>
        <p:txBody>
          <a:bodyPr/>
          <a:lstStyle/>
          <a:p>
            <a:fld id="{2A5C4A54-1B88-402C-97DA-2D0FAC839BCF}" type="slidenum">
              <a:rPr lang="en-US" smtClean="0"/>
              <a:t>23</a:t>
            </a:fld>
            <a:endParaRPr lang="en-US"/>
          </a:p>
        </p:txBody>
      </p:sp>
    </p:spTree>
    <p:extLst>
      <p:ext uri="{BB962C8B-B14F-4D97-AF65-F5344CB8AC3E}">
        <p14:creationId xmlns:p14="http://schemas.microsoft.com/office/powerpoint/2010/main" val="1095687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84125058-B138-C240-9B04-7C5C15114780}" type="slidenum">
              <a:rPr lang="en-US" smtClean="0"/>
              <a:pPr>
                <a:defRPr/>
              </a:pPr>
              <a:t>70</a:t>
            </a:fld>
            <a:endParaRPr lang="en-US" smtClean="0"/>
          </a:p>
        </p:txBody>
      </p:sp>
      <p:sp>
        <p:nvSpPr>
          <p:cNvPr id="23554"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1" tIns="48325" rIns="96651" bIns="48325" anchor="b"/>
          <a:lstStyle>
            <a:lvl1pPr defTabSz="966788" eaLnBrk="0" hangingPunct="0">
              <a:defRPr sz="2400">
                <a:solidFill>
                  <a:schemeClr val="bg1"/>
                </a:solidFill>
                <a:latin typeface="Arial" charset="0"/>
                <a:ea typeface="ＭＳ Ｐゴシック" charset="0"/>
                <a:cs typeface="ＭＳ Ｐゴシック" charset="0"/>
              </a:defRPr>
            </a:lvl1pPr>
            <a:lvl2pPr marL="742950" indent="-285750" defTabSz="966788" eaLnBrk="0" hangingPunct="0">
              <a:defRPr sz="2400">
                <a:solidFill>
                  <a:schemeClr val="bg1"/>
                </a:solidFill>
                <a:latin typeface="Arial" charset="0"/>
                <a:ea typeface="ＭＳ Ｐゴシック" charset="0"/>
              </a:defRPr>
            </a:lvl2pPr>
            <a:lvl3pPr marL="1143000" indent="-228600" defTabSz="966788" eaLnBrk="0" hangingPunct="0">
              <a:defRPr sz="2400">
                <a:solidFill>
                  <a:schemeClr val="bg1"/>
                </a:solidFill>
                <a:latin typeface="Arial" charset="0"/>
                <a:ea typeface="ＭＳ Ｐゴシック" charset="0"/>
              </a:defRPr>
            </a:lvl3pPr>
            <a:lvl4pPr marL="1600200" indent="-228600" defTabSz="966788" eaLnBrk="0" hangingPunct="0">
              <a:defRPr sz="2400">
                <a:solidFill>
                  <a:schemeClr val="bg1"/>
                </a:solidFill>
                <a:latin typeface="Arial" charset="0"/>
                <a:ea typeface="ＭＳ Ｐゴシック" charset="0"/>
              </a:defRPr>
            </a:lvl4pPr>
            <a:lvl5pPr marL="2057400" indent="-228600" defTabSz="966788" eaLnBrk="0" hangingPunct="0">
              <a:defRPr sz="2400">
                <a:solidFill>
                  <a:schemeClr val="bg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bg1"/>
                </a:solidFill>
                <a:latin typeface="Arial" charset="0"/>
                <a:ea typeface="ＭＳ Ｐゴシック" charset="0"/>
              </a:defRPr>
            </a:lvl9pPr>
          </a:lstStyle>
          <a:p>
            <a:pPr algn="r" eaLnBrk="1" hangingPunct="1"/>
            <a:fld id="{C0A2E2B5-99DB-AF4F-9A96-C2D8A76ED3C9}" type="slidenum">
              <a:rPr lang="en-US" sz="1400">
                <a:solidFill>
                  <a:schemeClr val="tx1"/>
                </a:solidFill>
              </a:rPr>
              <a:pPr algn="r" eaLnBrk="1" hangingPunct="1"/>
              <a:t>70</a:t>
            </a:fld>
            <a:endParaRPr lang="en-US" sz="1400">
              <a:solidFill>
                <a:schemeClr val="tx1"/>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p:txBody>
          <a:bodyPr/>
          <a:lstStyle/>
          <a:p>
            <a:pPr>
              <a:defRPr/>
            </a:pPr>
            <a:r>
              <a:rPr lang="en-US" dirty="0" smtClean="0"/>
              <a:t>Updated with </a:t>
            </a:r>
            <a:r>
              <a:rPr lang="en-US" dirty="0" err="1" smtClean="0"/>
              <a:t>Harald</a:t>
            </a:r>
            <a:r>
              <a:rPr lang="en-US" smtClean="0"/>
              <a:t> and Dominik</a:t>
            </a:r>
            <a:r>
              <a:rPr lang="en-US" dirty="0" smtClean="0"/>
              <a:t> Schleicher 6/17</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Gary J. </a:t>
            </a:r>
            <a:r>
              <a:rPr lang="en-US" dirty="0" smtClean="0"/>
              <a:t>Hill &amp; Andreas </a:t>
            </a:r>
            <a:r>
              <a:rPr lang="en-US" dirty="0" err="1" smtClean="0"/>
              <a:t>Kelz</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3AF93A2-A62C-452A-A86C-8800CC68395B}" type="slidenum">
              <a:rPr lang="en-US"/>
              <a:pPr>
                <a:defRPr/>
              </a:pPr>
              <a:t>‹#›</a:t>
            </a:fld>
            <a:endParaRPr lang="en-US"/>
          </a:p>
        </p:txBody>
      </p:sp>
      <p:sp>
        <p:nvSpPr>
          <p:cNvPr id="7" name="Rectangle 5"/>
          <p:cNvSpPr txBox="1">
            <a:spLocks noChangeArrowheads="1"/>
          </p:cNvSpPr>
          <p:nvPr userDrawn="1"/>
        </p:nvSpPr>
        <p:spPr bwMode="auto">
          <a:xfrm>
            <a:off x="152400" y="152400"/>
            <a:ext cx="358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600" dirty="0" smtClean="0"/>
              <a:t>Gary J. Hill &amp; Andreas </a:t>
            </a:r>
            <a:r>
              <a:rPr lang="en-US" sz="1600" dirty="0" err="1" smtClean="0"/>
              <a:t>Kelz</a:t>
            </a:r>
            <a:r>
              <a:rPr lang="en-US" sz="1600" dirty="0" smtClean="0"/>
              <a:t>, </a:t>
            </a:r>
            <a:r>
              <a:rPr lang="en-US" sz="1600" dirty="0" err="1" smtClean="0"/>
              <a:t>FOiA</a:t>
            </a:r>
            <a:r>
              <a:rPr lang="en-US" sz="1600" dirty="0" smtClean="0"/>
              <a:t>-IV</a:t>
            </a:r>
            <a:endParaRPr lang="en-US" sz="16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6" name="Rectangle 6"/>
          <p:cNvSpPr>
            <a:spLocks noGrp="1" noChangeArrowheads="1"/>
          </p:cNvSpPr>
          <p:nvPr>
            <p:ph type="sldNum" sz="quarter" idx="12"/>
          </p:nvPr>
        </p:nvSpPr>
        <p:spPr>
          <a:ln/>
        </p:spPr>
        <p:txBody>
          <a:bodyPr/>
          <a:lstStyle>
            <a:lvl1pPr>
              <a:defRPr/>
            </a:lvl1pPr>
          </a:lstStyle>
          <a:p>
            <a:pPr>
              <a:defRPr/>
            </a:pPr>
            <a:fld id="{BC4AAA40-6E78-40A2-A494-7EE6E3F9502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6" name="Rectangle 6"/>
          <p:cNvSpPr>
            <a:spLocks noGrp="1" noChangeArrowheads="1"/>
          </p:cNvSpPr>
          <p:nvPr>
            <p:ph type="sldNum" sz="quarter" idx="12"/>
          </p:nvPr>
        </p:nvSpPr>
        <p:spPr>
          <a:ln/>
        </p:spPr>
        <p:txBody>
          <a:bodyPr/>
          <a:lstStyle>
            <a:lvl1pPr>
              <a:defRPr/>
            </a:lvl1pPr>
          </a:lstStyle>
          <a:p>
            <a:pPr>
              <a:defRPr/>
            </a:pPr>
            <a:fld id="{44A1B009-A3D2-4608-92C4-988D30973E3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38400" y="304800"/>
            <a:ext cx="4953000" cy="6556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192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7" name="Rectangle 6"/>
          <p:cNvSpPr>
            <a:spLocks noGrp="1" noChangeArrowheads="1"/>
          </p:cNvSpPr>
          <p:nvPr>
            <p:ph type="sldNum" sz="quarter" idx="12"/>
          </p:nvPr>
        </p:nvSpPr>
        <p:spPr>
          <a:ln/>
        </p:spPr>
        <p:txBody>
          <a:bodyPr/>
          <a:lstStyle>
            <a:lvl1pPr>
              <a:defRPr/>
            </a:lvl1pPr>
          </a:lstStyle>
          <a:p>
            <a:pPr>
              <a:defRPr/>
            </a:pPr>
            <a:fld id="{12D932DA-4504-470E-B77E-5CF780DB83C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192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4038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33800"/>
            <a:ext cx="4038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8" name="Rectangle 6"/>
          <p:cNvSpPr>
            <a:spLocks noGrp="1" noChangeArrowheads="1"/>
          </p:cNvSpPr>
          <p:nvPr>
            <p:ph type="sldNum" sz="quarter" idx="12"/>
          </p:nvPr>
        </p:nvSpPr>
        <p:spPr>
          <a:ln/>
        </p:spPr>
        <p:txBody>
          <a:bodyPr/>
          <a:lstStyle>
            <a:lvl1pPr>
              <a:defRPr/>
            </a:lvl1pPr>
          </a:lstStyle>
          <a:p>
            <a:pPr>
              <a:defRPr/>
            </a:pPr>
            <a:fld id="{34F361AA-7750-425B-81A5-5097686B4E1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219200"/>
            <a:ext cx="4038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4038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733800"/>
            <a:ext cx="8229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8" name="Rectangle 6"/>
          <p:cNvSpPr>
            <a:spLocks noGrp="1" noChangeArrowheads="1"/>
          </p:cNvSpPr>
          <p:nvPr>
            <p:ph type="sldNum" sz="quarter" idx="12"/>
          </p:nvPr>
        </p:nvSpPr>
        <p:spPr>
          <a:ln/>
        </p:spPr>
        <p:txBody>
          <a:bodyPr/>
          <a:lstStyle>
            <a:lvl1pPr>
              <a:defRPr/>
            </a:lvl1pPr>
          </a:lstStyle>
          <a:p>
            <a:pPr>
              <a:defRPr/>
            </a:pPr>
            <a:fld id="{09F385B2-8474-4DA5-93D5-12EBD103481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438400" y="304800"/>
            <a:ext cx="4953000" cy="655638"/>
          </a:xfrm>
        </p:spPr>
        <p:txBody>
          <a:bodyPr/>
          <a:lstStyle/>
          <a:p>
            <a:r>
              <a:rPr lang="en-US"/>
              <a:t>Click to edit Master title style</a:t>
            </a:r>
          </a:p>
        </p:txBody>
      </p:sp>
      <p:sp>
        <p:nvSpPr>
          <p:cNvPr id="3" name="Content Placeholder 2"/>
          <p:cNvSpPr>
            <a:spLocks noGrp="1"/>
          </p:cNvSpPr>
          <p:nvPr>
            <p:ph sz="quarter" idx="1"/>
          </p:nvPr>
        </p:nvSpPr>
        <p:spPr>
          <a:xfrm>
            <a:off x="457200" y="1219200"/>
            <a:ext cx="4038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19200"/>
            <a:ext cx="4038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733800"/>
            <a:ext cx="4038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733800"/>
            <a:ext cx="4038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9" name="Rectangle 6"/>
          <p:cNvSpPr>
            <a:spLocks noGrp="1" noChangeArrowheads="1"/>
          </p:cNvSpPr>
          <p:nvPr>
            <p:ph type="sldNum" sz="quarter" idx="12"/>
          </p:nvPr>
        </p:nvSpPr>
        <p:spPr>
          <a:ln/>
        </p:spPr>
        <p:txBody>
          <a:bodyPr/>
          <a:lstStyle>
            <a:lvl1pPr>
              <a:defRPr/>
            </a:lvl1pPr>
          </a:lstStyle>
          <a:p>
            <a:pPr>
              <a:defRPr/>
            </a:pPr>
            <a:fld id="{04267214-697E-40B4-88AC-6684D3B287F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438400" y="304800"/>
            <a:ext cx="4953000" cy="655638"/>
          </a:xfrm>
        </p:spPr>
        <p:txBody>
          <a:bodyPr/>
          <a:lstStyle/>
          <a:p>
            <a:r>
              <a:rPr lang="en-US"/>
              <a:t>Click to edit Master title style</a:t>
            </a:r>
          </a:p>
        </p:txBody>
      </p:sp>
      <p:sp>
        <p:nvSpPr>
          <p:cNvPr id="3" name="Text Placeholder 2"/>
          <p:cNvSpPr>
            <a:spLocks noGrp="1"/>
          </p:cNvSpPr>
          <p:nvPr>
            <p:ph type="body" sz="half" idx="1"/>
          </p:nvPr>
        </p:nvSpPr>
        <p:spPr>
          <a:xfrm>
            <a:off x="457200" y="1219200"/>
            <a:ext cx="8229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733800"/>
            <a:ext cx="82296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7" name="Rectangle 6"/>
          <p:cNvSpPr>
            <a:spLocks noGrp="1" noChangeArrowheads="1"/>
          </p:cNvSpPr>
          <p:nvPr>
            <p:ph type="sldNum" sz="quarter" idx="12"/>
          </p:nvPr>
        </p:nvSpPr>
        <p:spPr>
          <a:ln/>
        </p:spPr>
        <p:txBody>
          <a:bodyPr/>
          <a:lstStyle>
            <a:lvl1pPr>
              <a:defRPr/>
            </a:lvl1pPr>
          </a:lstStyle>
          <a:p>
            <a:pPr>
              <a:defRPr/>
            </a:pPr>
            <a:fld id="{AF1BF971-6A41-4820-A62B-ADA7B71C30D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6" name="Rectangle 6"/>
          <p:cNvSpPr>
            <a:spLocks noGrp="1" noChangeArrowheads="1"/>
          </p:cNvSpPr>
          <p:nvPr>
            <p:ph type="sldNum" sz="quarter" idx="12"/>
          </p:nvPr>
        </p:nvSpPr>
        <p:spPr>
          <a:ln/>
        </p:spPr>
        <p:txBody>
          <a:bodyPr/>
          <a:lstStyle>
            <a:lvl1pPr>
              <a:defRPr/>
            </a:lvl1pPr>
          </a:lstStyle>
          <a:p>
            <a:pPr>
              <a:defRPr/>
            </a:pPr>
            <a:fld id="{C6F32C3A-875C-41AB-96DF-1D901B17A65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6" name="Rectangle 6"/>
          <p:cNvSpPr>
            <a:spLocks noGrp="1" noChangeArrowheads="1"/>
          </p:cNvSpPr>
          <p:nvPr>
            <p:ph type="sldNum" sz="quarter" idx="12"/>
          </p:nvPr>
        </p:nvSpPr>
        <p:spPr>
          <a:ln/>
        </p:spPr>
        <p:txBody>
          <a:bodyPr/>
          <a:lstStyle>
            <a:lvl1pPr>
              <a:defRPr/>
            </a:lvl1pPr>
          </a:lstStyle>
          <a:p>
            <a:pPr>
              <a:defRPr/>
            </a:pPr>
            <a:fld id="{C1579866-5943-4269-807F-5D3D89B0DF3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876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19200"/>
            <a:ext cx="4038600" cy="4876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7" name="Rectangle 6"/>
          <p:cNvSpPr>
            <a:spLocks noGrp="1" noChangeArrowheads="1"/>
          </p:cNvSpPr>
          <p:nvPr>
            <p:ph type="sldNum" sz="quarter" idx="12"/>
          </p:nvPr>
        </p:nvSpPr>
        <p:spPr>
          <a:ln/>
        </p:spPr>
        <p:txBody>
          <a:bodyPr/>
          <a:lstStyle>
            <a:lvl1pPr>
              <a:defRPr/>
            </a:lvl1pPr>
          </a:lstStyle>
          <a:p>
            <a:pPr>
              <a:defRPr/>
            </a:pPr>
            <a:fld id="{1B748746-7128-4D43-8AB1-1A0DCC2CA06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9" name="Rectangle 6"/>
          <p:cNvSpPr>
            <a:spLocks noGrp="1" noChangeArrowheads="1"/>
          </p:cNvSpPr>
          <p:nvPr>
            <p:ph type="sldNum" sz="quarter" idx="12"/>
          </p:nvPr>
        </p:nvSpPr>
        <p:spPr>
          <a:ln/>
        </p:spPr>
        <p:txBody>
          <a:bodyPr/>
          <a:lstStyle>
            <a:lvl1pPr>
              <a:defRPr/>
            </a:lvl1pPr>
          </a:lstStyle>
          <a:p>
            <a:pPr>
              <a:defRPr/>
            </a:pPr>
            <a:fld id="{29597152-D7C3-4A8E-842F-157AE0BBFEF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5" name="Rectangle 6"/>
          <p:cNvSpPr>
            <a:spLocks noGrp="1" noChangeArrowheads="1"/>
          </p:cNvSpPr>
          <p:nvPr>
            <p:ph type="sldNum" sz="quarter" idx="12"/>
          </p:nvPr>
        </p:nvSpPr>
        <p:spPr>
          <a:ln/>
        </p:spPr>
        <p:txBody>
          <a:bodyPr/>
          <a:lstStyle>
            <a:lvl1pPr>
              <a:defRPr/>
            </a:lvl1pPr>
          </a:lstStyle>
          <a:p>
            <a:pPr>
              <a:defRPr/>
            </a:pPr>
            <a:fld id="{0E0ADECB-B191-4BAB-9CBB-4A5DB975504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4" name="Rectangle 6"/>
          <p:cNvSpPr>
            <a:spLocks noGrp="1" noChangeArrowheads="1"/>
          </p:cNvSpPr>
          <p:nvPr>
            <p:ph type="sldNum" sz="quarter" idx="12"/>
          </p:nvPr>
        </p:nvSpPr>
        <p:spPr>
          <a:ln/>
        </p:spPr>
        <p:txBody>
          <a:bodyPr/>
          <a:lstStyle>
            <a:lvl1pPr>
              <a:defRPr/>
            </a:lvl1pPr>
          </a:lstStyle>
          <a:p>
            <a:pPr>
              <a:defRPr/>
            </a:pPr>
            <a:fld id="{CFF7D7D4-89CA-4116-B78D-E738039BC17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7" name="Rectangle 6"/>
          <p:cNvSpPr>
            <a:spLocks noGrp="1" noChangeArrowheads="1"/>
          </p:cNvSpPr>
          <p:nvPr>
            <p:ph type="sldNum" sz="quarter" idx="12"/>
          </p:nvPr>
        </p:nvSpPr>
        <p:spPr>
          <a:ln/>
        </p:spPr>
        <p:txBody>
          <a:bodyPr/>
          <a:lstStyle>
            <a:lvl1pPr>
              <a:defRPr/>
            </a:lvl1pPr>
          </a:lstStyle>
          <a:p>
            <a:pPr>
              <a:defRPr/>
            </a:pPr>
            <a:fld id="{DD00A64F-10FF-4E09-A933-BEA57388063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Gary J. Hill</a:t>
            </a:r>
          </a:p>
        </p:txBody>
      </p:sp>
      <p:sp>
        <p:nvSpPr>
          <p:cNvPr id="7" name="Rectangle 6"/>
          <p:cNvSpPr>
            <a:spLocks noGrp="1" noChangeArrowheads="1"/>
          </p:cNvSpPr>
          <p:nvPr>
            <p:ph type="sldNum" sz="quarter" idx="12"/>
          </p:nvPr>
        </p:nvSpPr>
        <p:spPr>
          <a:ln/>
        </p:spPr>
        <p:txBody>
          <a:bodyPr/>
          <a:lstStyle>
            <a:lvl1pPr>
              <a:defRPr/>
            </a:lvl1pPr>
          </a:lstStyle>
          <a:p>
            <a:pPr>
              <a:defRPr/>
            </a:pPr>
            <a:fld id="{1FA800FC-7647-4503-B520-39939E9C83E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9" Type="http://schemas.openxmlformats.org/officeDocument/2006/relationships/image" Target="../media/image2.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304800"/>
            <a:ext cx="4953000" cy="6556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19200"/>
            <a:ext cx="8229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r>
              <a:rPr lang="en-US" smtClean="0"/>
              <a:t>Gary J. Hill</a:t>
            </a: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27445F24-2E96-4382-854D-8C45B343668E}" type="slidenum">
              <a:rPr lang="en-US"/>
              <a:pPr>
                <a:defRPr/>
              </a:pPr>
              <a:t>‹#›</a:t>
            </a:fld>
            <a:endParaRPr lang="en-US"/>
          </a:p>
        </p:txBody>
      </p:sp>
      <p:pic>
        <p:nvPicPr>
          <p:cNvPr id="9" name="Picture 8"/>
          <p:cNvPicPr>
            <a:picLocks noChangeAspect="1"/>
          </p:cNvPicPr>
          <p:nvPr userDrawn="1"/>
        </p:nvPicPr>
        <p:blipFill>
          <a:blip r:embed="rId18"/>
          <a:stretch>
            <a:fillRect/>
          </a:stretch>
        </p:blipFill>
        <p:spPr>
          <a:xfrm>
            <a:off x="7467600" y="-76200"/>
            <a:ext cx="1676400" cy="1268878"/>
          </a:xfrm>
          <a:prstGeom prst="rect">
            <a:avLst/>
          </a:prstGeom>
        </p:spPr>
      </p:pic>
      <p:pic>
        <p:nvPicPr>
          <p:cNvPr id="10" name="Picture 19"/>
          <p:cNvPicPr>
            <a:picLocks noChangeAspect="1" noChangeArrowheads="1"/>
          </p:cNvPicPr>
          <p:nvPr userDrawn="1"/>
        </p:nvPicPr>
        <p:blipFill>
          <a:blip r:embed="rId19" cstate="print">
            <a:extLst>
              <a:ext uri="{28A0092B-C50C-407E-A947-70E740481C1C}">
                <a14:useLocalDpi xmlns:a14="http://schemas.microsoft.com/office/drawing/2010/main"/>
              </a:ext>
            </a:extLst>
          </a:blip>
          <a:srcRect/>
          <a:stretch>
            <a:fillRect/>
          </a:stretch>
        </p:blipFill>
        <p:spPr bwMode="auto">
          <a:xfrm>
            <a:off x="6324600" y="38100"/>
            <a:ext cx="838200" cy="117595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58" r:id="rId7"/>
    <p:sldLayoutId id="2147483657" r:id="rId8"/>
    <p:sldLayoutId id="2147483656" r:id="rId9"/>
    <p:sldLayoutId id="2147483655" r:id="rId10"/>
    <p:sldLayoutId id="2147483654" r:id="rId11"/>
    <p:sldLayoutId id="2147483653" r:id="rId12"/>
    <p:sldLayoutId id="2147483652" r:id="rId13"/>
    <p:sldLayoutId id="2147483651" r:id="rId14"/>
    <p:sldLayoutId id="2147483650" r:id="rId15"/>
    <p:sldLayoutId id="2147483649" r:id="rId16"/>
  </p:sldLayoutIdLst>
  <p:timing>
    <p:tnLst>
      <p:par>
        <p:cTn xmlns:p14="http://schemas.microsoft.com/office/powerpoint/2010/main" id="1" dur="indefinite" restart="never" nodeType="tmRoot"/>
      </p:par>
    </p:tnLst>
  </p:timing>
  <p:hf sldNum="0" hdr="0" ftr="0" dt="0"/>
  <p:txStyles>
    <p:titleStyle>
      <a:lvl1pPr algn="ctr" rtl="0" eaLnBrk="0" fontAlgn="base" hangingPunct="0">
        <a:spcBef>
          <a:spcPct val="0"/>
        </a:spcBef>
        <a:spcAft>
          <a:spcPct val="0"/>
        </a:spcAft>
        <a:defRPr sz="2800">
          <a:solidFill>
            <a:srgbClr val="000099"/>
          </a:solidFill>
          <a:latin typeface="+mj-lt"/>
          <a:ea typeface="+mj-ea"/>
          <a:cs typeface="+mj-cs"/>
        </a:defRPr>
      </a:lvl1pPr>
      <a:lvl2pPr algn="ctr" rtl="0" eaLnBrk="0" fontAlgn="base" hangingPunct="0">
        <a:spcBef>
          <a:spcPct val="0"/>
        </a:spcBef>
        <a:spcAft>
          <a:spcPct val="0"/>
        </a:spcAft>
        <a:defRPr sz="2800">
          <a:solidFill>
            <a:srgbClr val="000099"/>
          </a:solidFill>
          <a:latin typeface="Arial" charset="0"/>
        </a:defRPr>
      </a:lvl2pPr>
      <a:lvl3pPr algn="ctr" rtl="0" eaLnBrk="0" fontAlgn="base" hangingPunct="0">
        <a:spcBef>
          <a:spcPct val="0"/>
        </a:spcBef>
        <a:spcAft>
          <a:spcPct val="0"/>
        </a:spcAft>
        <a:defRPr sz="2800">
          <a:solidFill>
            <a:srgbClr val="000099"/>
          </a:solidFill>
          <a:latin typeface="Arial" charset="0"/>
        </a:defRPr>
      </a:lvl3pPr>
      <a:lvl4pPr algn="ctr" rtl="0" eaLnBrk="0" fontAlgn="base" hangingPunct="0">
        <a:spcBef>
          <a:spcPct val="0"/>
        </a:spcBef>
        <a:spcAft>
          <a:spcPct val="0"/>
        </a:spcAft>
        <a:defRPr sz="2800">
          <a:solidFill>
            <a:srgbClr val="000099"/>
          </a:solidFill>
          <a:latin typeface="Arial" charset="0"/>
        </a:defRPr>
      </a:lvl4pPr>
      <a:lvl5pPr algn="ctr" rtl="0" eaLnBrk="0" fontAlgn="base" hangingPunct="0">
        <a:spcBef>
          <a:spcPct val="0"/>
        </a:spcBef>
        <a:spcAft>
          <a:spcPct val="0"/>
        </a:spcAft>
        <a:defRPr sz="2800">
          <a:solidFill>
            <a:srgbClr val="000099"/>
          </a:solidFill>
          <a:latin typeface="Arial" charset="0"/>
        </a:defRPr>
      </a:lvl5pPr>
      <a:lvl6pPr marL="457200" algn="ctr" rtl="0" fontAlgn="base">
        <a:spcBef>
          <a:spcPct val="0"/>
        </a:spcBef>
        <a:spcAft>
          <a:spcPct val="0"/>
        </a:spcAft>
        <a:defRPr sz="2800">
          <a:solidFill>
            <a:srgbClr val="000099"/>
          </a:solidFill>
          <a:latin typeface="Arial" charset="0"/>
        </a:defRPr>
      </a:lvl6pPr>
      <a:lvl7pPr marL="914400" algn="ctr" rtl="0" fontAlgn="base">
        <a:spcBef>
          <a:spcPct val="0"/>
        </a:spcBef>
        <a:spcAft>
          <a:spcPct val="0"/>
        </a:spcAft>
        <a:defRPr sz="2800">
          <a:solidFill>
            <a:srgbClr val="000099"/>
          </a:solidFill>
          <a:latin typeface="Arial" charset="0"/>
        </a:defRPr>
      </a:lvl7pPr>
      <a:lvl8pPr marL="1371600" algn="ctr" rtl="0" fontAlgn="base">
        <a:spcBef>
          <a:spcPct val="0"/>
        </a:spcBef>
        <a:spcAft>
          <a:spcPct val="0"/>
        </a:spcAft>
        <a:defRPr sz="2800">
          <a:solidFill>
            <a:srgbClr val="000099"/>
          </a:solidFill>
          <a:latin typeface="Arial" charset="0"/>
        </a:defRPr>
      </a:lvl8pPr>
      <a:lvl9pPr marL="1828800" algn="ctr"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3.wdp"/><Relationship Id="rId5" Type="http://schemas.openxmlformats.org/officeDocument/2006/relationships/image" Target="../media/image17.emf"/><Relationship Id="rId1" Type="http://schemas.openxmlformats.org/officeDocument/2006/relationships/slideLayout" Target="../slideLayouts/slideLayout2.xml"/><Relationship Id="rId2"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emf"/><Relationship Id="rId5"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jpe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microsoft.com/office/2007/relationships/hdphoto" Target="../media/hdphoto5.wdp"/><Relationship Id="rId1" Type="http://schemas.openxmlformats.org/officeDocument/2006/relationships/slideLayout" Target="../slideLayouts/slideLayout12.xml"/><Relationship Id="rId2" Type="http://schemas.openxmlformats.org/officeDocument/2006/relationships/image" Target="../media/image2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 Id="rId3"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29.jpeg"/><Relationship Id="rId1" Type="http://schemas.openxmlformats.org/officeDocument/2006/relationships/slideLayout" Target="../slideLayouts/slideLayout7.xml"/><Relationship Id="rId2" Type="http://schemas.openxmlformats.org/officeDocument/2006/relationships/image" Target="../media/image3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 Id="rId3"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jpeg"/><Relationship Id="rId3" Type="http://schemas.openxmlformats.org/officeDocument/2006/relationships/image" Target="../media/image3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5" Type="http://schemas.openxmlformats.org/officeDocument/2006/relationships/image" Target="../media/image40.png"/><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6" Type="http://schemas.openxmlformats.org/officeDocument/2006/relationships/image" Target="../media/image44.jpeg"/><Relationship Id="rId7" Type="http://schemas.microsoft.com/office/2007/relationships/hdphoto" Target="../media/hdphoto6.wdp"/><Relationship Id="rId8" Type="http://schemas.openxmlformats.org/officeDocument/2006/relationships/image" Target="../media/image45.png"/><Relationship Id="rId9" Type="http://schemas.openxmlformats.org/officeDocument/2006/relationships/image" Target="../media/image46.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 Id="rId3" Type="http://schemas.openxmlformats.org/officeDocument/2006/relationships/image" Target="../media/image4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1.emf"/><Relationship Id="rId3" Type="http://schemas.openxmlformats.org/officeDocument/2006/relationships/image" Target="../media/image5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5" Type="http://schemas.openxmlformats.org/officeDocument/2006/relationships/image" Target="../media/image56.jpeg"/><Relationship Id="rId6" Type="http://schemas.openxmlformats.org/officeDocument/2006/relationships/image" Target="../media/image57.jpeg"/><Relationship Id="rId1" Type="http://schemas.openxmlformats.org/officeDocument/2006/relationships/slideLayout" Target="../slideLayouts/slideLayout12.xml"/><Relationship Id="rId2"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8.jpeg"/><Relationship Id="rId5" Type="http://schemas.openxmlformats.org/officeDocument/2006/relationships/image" Target="../media/image59.emf"/><Relationship Id="rId1" Type="http://schemas.openxmlformats.org/officeDocument/2006/relationships/slideLayout" Target="../slideLayouts/slideLayout12.xml"/><Relationship Id="rId2" Type="http://schemas.openxmlformats.org/officeDocument/2006/relationships/image" Target="../media/image5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0.emf"/><Relationship Id="rId3" Type="http://schemas.openxmlformats.org/officeDocument/2006/relationships/image" Target="../media/image61.jpeg"/></Relationships>
</file>

<file path=ppt/slides/_rels/slide39.xml.rels><?xml version="1.0" encoding="UTF-8" standalone="yes"?>
<Relationships xmlns="http://schemas.openxmlformats.org/package/2006/relationships"><Relationship Id="rId3" Type="http://schemas.openxmlformats.org/officeDocument/2006/relationships/image" Target="../media/image60.emf"/><Relationship Id="rId4" Type="http://schemas.openxmlformats.org/officeDocument/2006/relationships/image" Target="../media/image63.emf"/><Relationship Id="rId1" Type="http://schemas.openxmlformats.org/officeDocument/2006/relationships/slideLayout" Target="../slideLayouts/slideLayout4.xml"/><Relationship Id="rId2" Type="http://schemas.openxmlformats.org/officeDocument/2006/relationships/image" Target="../media/image6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4.emf"/><Relationship Id="rId3" Type="http://schemas.openxmlformats.org/officeDocument/2006/relationships/image" Target="../media/image65.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emf"/><Relationship Id="rId3" Type="http://schemas.openxmlformats.org/officeDocument/2006/relationships/image" Target="../media/image6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8.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emf"/></Relationships>
</file>

<file path=ppt/slides/_rels/slide46.xml.rels><?xml version="1.0" encoding="UTF-8" standalone="yes"?>
<Relationships xmlns="http://schemas.openxmlformats.org/package/2006/relationships"><Relationship Id="rId3" Type="http://schemas.openxmlformats.org/officeDocument/2006/relationships/image" Target="../media/image71.emf"/><Relationship Id="rId4" Type="http://schemas.openxmlformats.org/officeDocument/2006/relationships/image" Target="../media/image72.emf"/><Relationship Id="rId5" Type="http://schemas.openxmlformats.org/officeDocument/2006/relationships/image" Target="../media/image73.png"/><Relationship Id="rId1" Type="http://schemas.openxmlformats.org/officeDocument/2006/relationships/slideLayout" Target="../slideLayouts/slideLayout4.xml"/><Relationship Id="rId2" Type="http://schemas.openxmlformats.org/officeDocument/2006/relationships/image" Target="../media/image70.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4.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5.wmf"/><Relationship Id="rId3" Type="http://schemas.openxmlformats.org/officeDocument/2006/relationships/image" Target="../media/image76.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7.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8.emf"/><Relationship Id="rId3" Type="http://schemas.openxmlformats.org/officeDocument/2006/relationships/image" Target="../media/image79.emf"/></Relationships>
</file>

<file path=ppt/slides/_rels/slide54.xml.rels><?xml version="1.0" encoding="UTF-8" standalone="yes"?>
<Relationships xmlns="http://schemas.openxmlformats.org/package/2006/relationships"><Relationship Id="rId3" Type="http://schemas.openxmlformats.org/officeDocument/2006/relationships/image" Target="../media/image79.emf"/><Relationship Id="rId4" Type="http://schemas.openxmlformats.org/officeDocument/2006/relationships/image" Target="../media/image80.emf"/><Relationship Id="rId1" Type="http://schemas.openxmlformats.org/officeDocument/2006/relationships/slideLayout" Target="../slideLayouts/slideLayout13.xml"/><Relationship Id="rId2" Type="http://schemas.openxmlformats.org/officeDocument/2006/relationships/image" Target="../media/image78.emf"/></Relationships>
</file>

<file path=ppt/slides/_rels/slide55.xml.rels><?xml version="1.0" encoding="UTF-8" standalone="yes"?>
<Relationships xmlns="http://schemas.openxmlformats.org/package/2006/relationships"><Relationship Id="rId3" Type="http://schemas.openxmlformats.org/officeDocument/2006/relationships/image" Target="../media/image79.emf"/><Relationship Id="rId4" Type="http://schemas.openxmlformats.org/officeDocument/2006/relationships/image" Target="../media/image80.emf"/><Relationship Id="rId1" Type="http://schemas.openxmlformats.org/officeDocument/2006/relationships/slideLayout" Target="../slideLayouts/slideLayout13.xml"/><Relationship Id="rId2" Type="http://schemas.openxmlformats.org/officeDocument/2006/relationships/image" Target="../media/image78.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1.emf"/><Relationship Id="rId3" Type="http://schemas.openxmlformats.org/officeDocument/2006/relationships/image" Target="../media/image71.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2.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3.e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4.emf"/><Relationship Id="rId3" Type="http://schemas.openxmlformats.org/officeDocument/2006/relationships/image" Target="../media/image85.emf"/></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6.emf"/><Relationship Id="rId1" Type="http://schemas.openxmlformats.org/officeDocument/2006/relationships/slideLayout" Target="../slideLayouts/slideLayout4.xml"/><Relationship Id="rId2"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6.emf"/><Relationship Id="rId3" Type="http://schemas.openxmlformats.org/officeDocument/2006/relationships/image" Target="../media/image87.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8.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jpeg"/><Relationship Id="rId1" Type="http://schemas.openxmlformats.org/officeDocument/2006/relationships/slideLayout" Target="../slideLayouts/slideLayout2.xml"/><Relationship Id="rId2" Type="http://schemas.openxmlformats.org/officeDocument/2006/relationships/image" Target="../media/image89.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jpeg"/><Relationship Id="rId3" Type="http://schemas.openxmlformats.org/officeDocument/2006/relationships/image" Target="../media/image94.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5.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6.e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 Id="rId3"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5" Type="http://schemas.openxmlformats.org/officeDocument/2006/relationships/image" Target="../media/image99.png"/><Relationship Id="rId6" Type="http://schemas.openxmlformats.org/officeDocument/2006/relationships/image" Target="../media/image100.png"/><Relationship Id="rId7" Type="http://schemas.openxmlformats.org/officeDocument/2006/relationships/image" Target="../media/image101.png"/><Relationship Id="rId8" Type="http://schemas.openxmlformats.org/officeDocument/2006/relationships/image" Target="../media/image102.png"/><Relationship Id="rId9" Type="http://schemas.openxmlformats.org/officeDocument/2006/relationships/image" Target="../media/image2.wmf"/><Relationship Id="rId10" Type="http://schemas.openxmlformats.org/officeDocument/2006/relationships/image" Target="../media/image103.jpeg"/><Relationship Id="rId11" Type="http://schemas.openxmlformats.org/officeDocument/2006/relationships/image" Target="../media/image104.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png"/><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jpeg"/><Relationship Id="rId5" Type="http://schemas.microsoft.com/office/2007/relationships/hdphoto" Target="../media/hdphoto2.wdp"/><Relationship Id="rId6" Type="http://schemas.openxmlformats.org/officeDocument/2006/relationships/image" Target="../media/image13.png"/><Relationship Id="rId7" Type="http://schemas.openxmlformats.org/officeDocument/2006/relationships/image" Target="../media/image14.emf"/><Relationship Id="rId1" Type="http://schemas.openxmlformats.org/officeDocument/2006/relationships/slideLayout" Target="../slideLayouts/slideLayout13.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0"/>
            <a:ext cx="9217025" cy="6858000"/>
          </a:xfrm>
          <a:prstGeom prst="rect">
            <a:avLst/>
          </a:prstGeom>
          <a:noFill/>
          <a:ln w="9525">
            <a:noFill/>
            <a:miter lim="800000"/>
            <a:headEnd/>
            <a:tailEnd/>
          </a:ln>
        </p:spPr>
      </p:pic>
      <p:sp>
        <p:nvSpPr>
          <p:cNvPr id="3" name="Rectangle 2"/>
          <p:cNvSpPr>
            <a:spLocks noChangeArrowheads="1"/>
          </p:cNvSpPr>
          <p:nvPr/>
        </p:nvSpPr>
        <p:spPr bwMode="auto">
          <a:xfrm>
            <a:off x="-76200" y="12700"/>
            <a:ext cx="9296400" cy="1206500"/>
          </a:xfrm>
          <a:prstGeom prst="rect">
            <a:avLst/>
          </a:prstGeom>
          <a:solidFill>
            <a:schemeClr val="tx1">
              <a:lumMod val="75000"/>
              <a:lumOff val="25000"/>
              <a:alpha val="53000"/>
            </a:schemeClr>
          </a:solidFill>
          <a:ln w="9525">
            <a:noFill/>
            <a:miter lim="800000"/>
            <a:headEnd/>
            <a:tailEnd/>
          </a:ln>
        </p:spPr>
        <p:txBody>
          <a:bodyPr anchor="ctr"/>
          <a:lstStyle/>
          <a:p>
            <a:pPr algn="ctr"/>
            <a:r>
              <a:rPr lang="en-US" sz="2800" b="1" dirty="0">
                <a:solidFill>
                  <a:srgbClr val="FFFF00"/>
                </a:solidFill>
              </a:rPr>
              <a:t>The VIRUS </a:t>
            </a:r>
            <a:r>
              <a:rPr lang="en-US" sz="2800" b="1" dirty="0" smtClean="0">
                <a:solidFill>
                  <a:srgbClr val="FFFF00"/>
                </a:solidFill>
              </a:rPr>
              <a:t>35k fiber </a:t>
            </a:r>
            <a:r>
              <a:rPr lang="en-US" sz="2800" b="1" dirty="0">
                <a:solidFill>
                  <a:srgbClr val="FFFF00"/>
                </a:solidFill>
              </a:rPr>
              <a:t>system: </a:t>
            </a:r>
            <a:endParaRPr lang="en-US" sz="2800" b="1" dirty="0" smtClean="0">
              <a:solidFill>
                <a:srgbClr val="FFFF00"/>
              </a:solidFill>
            </a:endParaRPr>
          </a:p>
          <a:p>
            <a:pPr algn="ctr"/>
            <a:r>
              <a:rPr lang="en-US" sz="2800" i="1" dirty="0" smtClean="0">
                <a:solidFill>
                  <a:schemeClr val="bg1"/>
                </a:solidFill>
              </a:rPr>
              <a:t>design</a:t>
            </a:r>
            <a:r>
              <a:rPr lang="en-US" sz="2800" i="1" dirty="0">
                <a:solidFill>
                  <a:schemeClr val="bg1"/>
                </a:solidFill>
              </a:rPr>
              <a:t>, fabrication, </a:t>
            </a:r>
            <a:r>
              <a:rPr lang="en-US" sz="2800" i="1" dirty="0" smtClean="0">
                <a:solidFill>
                  <a:schemeClr val="bg1"/>
                </a:solidFill>
              </a:rPr>
              <a:t>characterization, </a:t>
            </a:r>
            <a:r>
              <a:rPr lang="en-US" sz="2800" i="1" dirty="0">
                <a:solidFill>
                  <a:schemeClr val="bg1"/>
                </a:solidFill>
              </a:rPr>
              <a:t>and data </a:t>
            </a:r>
            <a:r>
              <a:rPr lang="en-US" sz="2800" i="1" dirty="0" smtClean="0">
                <a:solidFill>
                  <a:schemeClr val="bg1"/>
                </a:solidFill>
              </a:rPr>
              <a:t>reduction</a:t>
            </a:r>
            <a:endParaRPr lang="en-US" sz="2000" i="1" dirty="0">
              <a:solidFill>
                <a:schemeClr val="bg1"/>
              </a:solidFill>
            </a:endParaRPr>
          </a:p>
        </p:txBody>
      </p:sp>
      <p:sp>
        <p:nvSpPr>
          <p:cNvPr id="4" name="Rectangle 2"/>
          <p:cNvSpPr>
            <a:spLocks noChangeArrowheads="1"/>
          </p:cNvSpPr>
          <p:nvPr/>
        </p:nvSpPr>
        <p:spPr bwMode="auto">
          <a:xfrm>
            <a:off x="0" y="5410200"/>
            <a:ext cx="9220200" cy="1447800"/>
          </a:xfrm>
          <a:prstGeom prst="rect">
            <a:avLst/>
          </a:prstGeom>
          <a:solidFill>
            <a:schemeClr val="tx1">
              <a:lumMod val="75000"/>
              <a:lumOff val="25000"/>
              <a:alpha val="43000"/>
            </a:schemeClr>
          </a:solidFill>
          <a:ln w="9525">
            <a:noFill/>
            <a:miter lim="800000"/>
            <a:headEnd/>
            <a:tailEnd/>
          </a:ln>
        </p:spPr>
        <p:txBody>
          <a:bodyPr tIns="0" anchor="t" anchorCtr="0"/>
          <a:lstStyle/>
          <a:p>
            <a:pPr algn="ctr"/>
            <a:r>
              <a:rPr lang="en-US" sz="2400" b="1" dirty="0">
                <a:solidFill>
                  <a:srgbClr val="FFFF00"/>
                </a:solidFill>
              </a:rPr>
              <a:t>Gary J. </a:t>
            </a:r>
            <a:r>
              <a:rPr lang="en-US" sz="2400" b="1" dirty="0" smtClean="0">
                <a:solidFill>
                  <a:srgbClr val="FFFF00"/>
                </a:solidFill>
              </a:rPr>
              <a:t>Hill</a:t>
            </a:r>
            <a:endParaRPr lang="en-US" sz="2400" b="1" dirty="0">
              <a:solidFill>
                <a:srgbClr val="FFFF00"/>
              </a:solidFill>
            </a:endParaRPr>
          </a:p>
          <a:p>
            <a:pPr algn="ctr"/>
            <a:r>
              <a:rPr lang="en-US" sz="2000" i="1" dirty="0" smtClean="0">
                <a:solidFill>
                  <a:srgbClr val="FFFFFF"/>
                </a:solidFill>
              </a:rPr>
              <a:t>McDonald Observatory, University of Texas at Austin </a:t>
            </a:r>
          </a:p>
          <a:p>
            <a:pPr algn="ctr"/>
            <a:r>
              <a:rPr lang="en-US" sz="2400" b="1" dirty="0" smtClean="0">
                <a:solidFill>
                  <a:srgbClr val="FFFF00"/>
                </a:solidFill>
              </a:rPr>
              <a:t>Andreas </a:t>
            </a:r>
            <a:r>
              <a:rPr lang="en-US" sz="2400" b="1" dirty="0" err="1" smtClean="0">
                <a:solidFill>
                  <a:srgbClr val="FFFF00"/>
                </a:solidFill>
              </a:rPr>
              <a:t>Kelz</a:t>
            </a:r>
            <a:endParaRPr lang="en-US" sz="2400" b="1" dirty="0">
              <a:solidFill>
                <a:srgbClr val="FFFF00"/>
              </a:solidFill>
            </a:endParaRPr>
          </a:p>
          <a:p>
            <a:pPr algn="ctr"/>
            <a:r>
              <a:rPr lang="en-US" sz="2000" i="1" dirty="0" smtClean="0">
                <a:solidFill>
                  <a:srgbClr val="FFFFFF"/>
                </a:solidFill>
              </a:rPr>
              <a:t>Leibniz Institute of Astrophysics Potsdam (AIP)</a:t>
            </a:r>
          </a:p>
        </p:txBody>
      </p:sp>
    </p:spTree>
    <p:extLst>
      <p:ext uri="{BB962C8B-B14F-4D97-AF65-F5344CB8AC3E}">
        <p14:creationId xmlns:p14="http://schemas.microsoft.com/office/powerpoint/2010/main" val="280434360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VIFU Input head anatomy</a:t>
            </a:r>
            <a:endParaRPr lang="en-US" dirty="0"/>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6549" r="2591"/>
          <a:stretch/>
        </p:blipFill>
        <p:spPr bwMode="auto">
          <a:xfrm>
            <a:off x="76200" y="2438400"/>
            <a:ext cx="70485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Content Placeholder 2" descr="VIRUS_IFUhead_4.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7162800" y="2438400"/>
            <a:ext cx="1981200" cy="1881307"/>
          </a:xfrm>
          <a:prstGeom prst="rect">
            <a:avLst/>
          </a:prstGeom>
        </p:spPr>
      </p:pic>
      <p:pic>
        <p:nvPicPr>
          <p:cNvPr id="6" name="Content Placeholder 10"/>
          <p:cNvPicPr>
            <a:picLocks noChangeAspect="1"/>
          </p:cNvPicPr>
          <p:nvPr/>
        </p:nvPicPr>
        <p:blipFill rotWithShape="1">
          <a:blip r:embed="rId5" cstate="print">
            <a:extLst>
              <a:ext uri="{28A0092B-C50C-407E-A947-70E740481C1C}">
                <a14:useLocalDpi xmlns:a14="http://schemas.microsoft.com/office/drawing/2010/main"/>
              </a:ext>
            </a:extLst>
          </a:blip>
          <a:srcRect l="53890" t="1721" r="1131" b="881"/>
          <a:stretch/>
        </p:blipFill>
        <p:spPr>
          <a:xfrm>
            <a:off x="5867400" y="4559540"/>
            <a:ext cx="3352800" cy="2298460"/>
          </a:xfrm>
          <a:prstGeom prst="rect">
            <a:avLst/>
          </a:prstGeom>
        </p:spPr>
      </p:pic>
      <p:sp>
        <p:nvSpPr>
          <p:cNvPr id="3" name="Content Placeholder 2"/>
          <p:cNvSpPr>
            <a:spLocks noGrp="1"/>
          </p:cNvSpPr>
          <p:nvPr>
            <p:ph idx="1"/>
          </p:nvPr>
        </p:nvSpPr>
        <p:spPr>
          <a:xfrm>
            <a:off x="228600" y="1219200"/>
            <a:ext cx="8763000" cy="1371600"/>
          </a:xfrm>
        </p:spPr>
        <p:txBody>
          <a:bodyPr/>
          <a:lstStyle/>
          <a:p>
            <a:r>
              <a:rPr lang="en-US" sz="1800" dirty="0" smtClean="0"/>
              <a:t>Custom Aluminum conduit with PVC sheath by </a:t>
            </a:r>
            <a:r>
              <a:rPr lang="en-US" sz="1800" dirty="0" err="1" smtClean="0"/>
              <a:t>Hagitek</a:t>
            </a:r>
            <a:r>
              <a:rPr lang="en-US" sz="1800" dirty="0" smtClean="0"/>
              <a:t> Japan for weight savings</a:t>
            </a:r>
          </a:p>
          <a:p>
            <a:r>
              <a:rPr lang="en-US" sz="1800" dirty="0" smtClean="0"/>
              <a:t>Braided Kevlar sleeve, glued at head, tensioned at slit end after assembly</a:t>
            </a:r>
          </a:p>
          <a:p>
            <a:r>
              <a:rPr lang="en-US" sz="1800" dirty="0" smtClean="0"/>
              <a:t>Precision alloy hole block to set fiber positions by </a:t>
            </a:r>
            <a:r>
              <a:rPr lang="en-US" sz="1800" dirty="0" err="1" smtClean="0"/>
              <a:t>Euromicron</a:t>
            </a:r>
            <a:endParaRPr lang="en-US" sz="1800" dirty="0" smtClean="0"/>
          </a:p>
          <a:p>
            <a:r>
              <a:rPr lang="en-US" sz="1800" dirty="0" smtClean="0"/>
              <a:t>Many parts by IAG (</a:t>
            </a:r>
            <a:r>
              <a:rPr lang="en-US" sz="1800" dirty="0" err="1" smtClean="0"/>
              <a:t>Göttingen</a:t>
            </a:r>
            <a:r>
              <a:rPr lang="en-US" sz="1800" dirty="0" smtClean="0"/>
              <a:t>)</a:t>
            </a:r>
            <a:endParaRPr lang="en-US" sz="1800" dirty="0"/>
          </a:p>
        </p:txBody>
      </p:sp>
      <p:sp>
        <p:nvSpPr>
          <p:cNvPr id="7" name="TextBox 6"/>
          <p:cNvSpPr txBox="1"/>
          <p:nvPr/>
        </p:nvSpPr>
        <p:spPr>
          <a:xfrm>
            <a:off x="76200" y="3242846"/>
            <a:ext cx="3629018" cy="338554"/>
          </a:xfrm>
          <a:prstGeom prst="rect">
            <a:avLst/>
          </a:prstGeom>
          <a:noFill/>
        </p:spPr>
        <p:txBody>
          <a:bodyPr wrap="none" rtlCol="0">
            <a:spAutoFit/>
          </a:bodyPr>
          <a:lstStyle/>
          <a:p>
            <a:r>
              <a:rPr lang="en-US" sz="1600" dirty="0" smtClean="0">
                <a:solidFill>
                  <a:srgbClr val="0000FF"/>
                </a:solidFill>
              </a:rPr>
              <a:t>Not shown: black mask and input lens</a:t>
            </a:r>
            <a:endParaRPr lang="en-US" sz="1600" dirty="0">
              <a:solidFill>
                <a:srgbClr val="0000FF"/>
              </a:solidFill>
            </a:endParaRPr>
          </a:p>
        </p:txBody>
      </p:sp>
    </p:spTree>
    <p:extLst>
      <p:ext uri="{BB962C8B-B14F-4D97-AF65-F5344CB8AC3E}">
        <p14:creationId xmlns:p14="http://schemas.microsoft.com/office/powerpoint/2010/main" val="269877309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4953000" cy="655638"/>
          </a:xfrm>
        </p:spPr>
        <p:txBody>
          <a:bodyPr/>
          <a:lstStyle/>
          <a:p>
            <a:r>
              <a:rPr lang="en-US" dirty="0" smtClean="0"/>
              <a:t>VIFU slit end anatomy</a:t>
            </a:r>
            <a:endParaRPr lang="en-US" dirty="0"/>
          </a:p>
        </p:txBody>
      </p:sp>
      <p:pic>
        <p:nvPicPr>
          <p:cNvPr id="7" name="Content Placeholder 6"/>
          <p:cNvPicPr>
            <a:picLocks noGrp="1" noChangeAspect="1"/>
          </p:cNvPicPr>
          <p:nvPr>
            <p:ph sz="half" idx="1"/>
          </p:nvPr>
        </p:nvPicPr>
        <p:blipFill rotWithShape="1">
          <a:blip r:embed="rId2" cstate="print">
            <a:extLst>
              <a:ext uri="{28A0092B-C50C-407E-A947-70E740481C1C}">
                <a14:useLocalDpi xmlns:a14="http://schemas.microsoft.com/office/drawing/2010/main"/>
              </a:ext>
            </a:extLst>
          </a:blip>
          <a:srcRect t="-734" b="-315"/>
          <a:stretch/>
        </p:blipFill>
        <p:spPr>
          <a:xfrm>
            <a:off x="304801" y="625655"/>
            <a:ext cx="4905572" cy="3717745"/>
          </a:xfrm>
        </p:spPr>
      </p:pic>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a:ext>
            </a:extLst>
          </a:blip>
          <a:srcRect l="3774" t="2265" b="-641"/>
          <a:stretch/>
        </p:blipFill>
        <p:spPr>
          <a:xfrm>
            <a:off x="5257800" y="1278218"/>
            <a:ext cx="3810000" cy="2950882"/>
          </a:xfrm>
        </p:spPr>
      </p:pic>
      <p:pic>
        <p:nvPicPr>
          <p:cNvPr id="8" name="Picture 7"/>
          <p:cNvPicPr>
            <a:picLocks noChangeAspect="1"/>
          </p:cNvPicPr>
          <p:nvPr/>
        </p:nvPicPr>
        <p:blipFill>
          <a:blip r:embed="rId4"/>
          <a:stretch>
            <a:fillRect/>
          </a:stretch>
        </p:blipFill>
        <p:spPr>
          <a:xfrm>
            <a:off x="5410200" y="4275519"/>
            <a:ext cx="3581400" cy="2658681"/>
          </a:xfrm>
          <a:prstGeom prst="rect">
            <a:avLst/>
          </a:prstGeom>
        </p:spPr>
      </p:pic>
      <p:pic>
        <p:nvPicPr>
          <p:cNvPr id="10" name="Bild 26"/>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772"/>
          <a:stretch/>
        </p:blipFill>
        <p:spPr bwMode="auto">
          <a:xfrm>
            <a:off x="228600" y="4330700"/>
            <a:ext cx="3022600" cy="2527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605800" y="4572000"/>
            <a:ext cx="1804400" cy="584776"/>
          </a:xfrm>
          <a:prstGeom prst="rect">
            <a:avLst/>
          </a:prstGeom>
          <a:noFill/>
        </p:spPr>
        <p:txBody>
          <a:bodyPr wrap="none" rtlCol="0">
            <a:spAutoFit/>
          </a:bodyPr>
          <a:lstStyle/>
          <a:p>
            <a:r>
              <a:rPr lang="en-US" sz="1600" dirty="0" smtClean="0">
                <a:solidFill>
                  <a:srgbClr val="0000FF"/>
                </a:solidFill>
              </a:rPr>
              <a:t>Conduit clamp &amp;</a:t>
            </a:r>
          </a:p>
          <a:p>
            <a:r>
              <a:rPr lang="en-US" sz="1600" dirty="0" smtClean="0">
                <a:solidFill>
                  <a:srgbClr val="0000FF"/>
                </a:solidFill>
              </a:rPr>
              <a:t>length adjustment</a:t>
            </a:r>
            <a:endParaRPr lang="en-US" sz="1600" dirty="0">
              <a:solidFill>
                <a:srgbClr val="0000FF"/>
              </a:solidFill>
            </a:endParaRPr>
          </a:p>
        </p:txBody>
      </p:sp>
      <p:cxnSp>
        <p:nvCxnSpPr>
          <p:cNvPr id="5" name="Straight Arrow Connector 4"/>
          <p:cNvCxnSpPr/>
          <p:nvPr/>
        </p:nvCxnSpPr>
        <p:spPr>
          <a:xfrm flipH="1" flipV="1">
            <a:off x="2819400" y="4038600"/>
            <a:ext cx="1600200" cy="53340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3048000" y="5181600"/>
            <a:ext cx="1371600" cy="83820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0" y="4419600"/>
            <a:ext cx="2214769" cy="338554"/>
          </a:xfrm>
          <a:prstGeom prst="rect">
            <a:avLst/>
          </a:prstGeom>
          <a:noFill/>
        </p:spPr>
        <p:txBody>
          <a:bodyPr wrap="none" rtlCol="0">
            <a:spAutoFit/>
          </a:bodyPr>
          <a:lstStyle/>
          <a:p>
            <a:r>
              <a:rPr lang="en-US" sz="1600" dirty="0" smtClean="0">
                <a:solidFill>
                  <a:srgbClr val="0000FF"/>
                </a:solidFill>
              </a:rPr>
              <a:t>Kinematic mount plate</a:t>
            </a:r>
            <a:endParaRPr lang="en-US" sz="1600" dirty="0">
              <a:solidFill>
                <a:srgbClr val="0000FF"/>
              </a:solidFill>
            </a:endParaRPr>
          </a:p>
        </p:txBody>
      </p:sp>
      <p:sp>
        <p:nvSpPr>
          <p:cNvPr id="16" name="TextBox 15"/>
          <p:cNvSpPr txBox="1"/>
          <p:nvPr/>
        </p:nvSpPr>
        <p:spPr>
          <a:xfrm>
            <a:off x="1600200" y="6519446"/>
            <a:ext cx="3788217" cy="338554"/>
          </a:xfrm>
          <a:prstGeom prst="rect">
            <a:avLst/>
          </a:prstGeom>
          <a:noFill/>
        </p:spPr>
        <p:txBody>
          <a:bodyPr wrap="none" rtlCol="0">
            <a:spAutoFit/>
          </a:bodyPr>
          <a:lstStyle/>
          <a:p>
            <a:r>
              <a:rPr lang="en-US" sz="1600" dirty="0" smtClean="0">
                <a:solidFill>
                  <a:srgbClr val="0000FF"/>
                </a:solidFill>
              </a:rPr>
              <a:t>Not shown: cylinder output lens &amp; mask</a:t>
            </a:r>
            <a:endParaRPr lang="en-US" sz="1600" dirty="0">
              <a:solidFill>
                <a:srgbClr val="0000FF"/>
              </a:solidFill>
            </a:endParaRPr>
          </a:p>
        </p:txBody>
      </p:sp>
      <p:sp>
        <p:nvSpPr>
          <p:cNvPr id="17" name="TextBox 16"/>
          <p:cNvSpPr txBox="1"/>
          <p:nvPr/>
        </p:nvSpPr>
        <p:spPr>
          <a:xfrm>
            <a:off x="7343755" y="1524000"/>
            <a:ext cx="1774845" cy="307777"/>
          </a:xfrm>
          <a:prstGeom prst="rect">
            <a:avLst/>
          </a:prstGeom>
          <a:noFill/>
        </p:spPr>
        <p:txBody>
          <a:bodyPr wrap="none" rtlCol="0">
            <a:spAutoFit/>
          </a:bodyPr>
          <a:lstStyle/>
          <a:p>
            <a:r>
              <a:rPr lang="en-US" sz="1400" dirty="0" smtClean="0">
                <a:solidFill>
                  <a:srgbClr val="0000FF"/>
                </a:solidFill>
              </a:rPr>
              <a:t>Lens &amp; mask holder</a:t>
            </a:r>
            <a:endParaRPr lang="en-US" sz="1400" dirty="0">
              <a:solidFill>
                <a:srgbClr val="0000FF"/>
              </a:solidFill>
            </a:endParaRPr>
          </a:p>
        </p:txBody>
      </p:sp>
      <p:sp>
        <p:nvSpPr>
          <p:cNvPr id="18" name="TextBox 17"/>
          <p:cNvSpPr txBox="1"/>
          <p:nvPr/>
        </p:nvSpPr>
        <p:spPr>
          <a:xfrm>
            <a:off x="5334000" y="1676400"/>
            <a:ext cx="914400" cy="523220"/>
          </a:xfrm>
          <a:prstGeom prst="rect">
            <a:avLst/>
          </a:prstGeom>
          <a:noFill/>
        </p:spPr>
        <p:txBody>
          <a:bodyPr wrap="square" rtlCol="0">
            <a:spAutoFit/>
          </a:bodyPr>
          <a:lstStyle/>
          <a:p>
            <a:r>
              <a:rPr lang="en-US" sz="1400" dirty="0" smtClean="0">
                <a:solidFill>
                  <a:srgbClr val="0000FF"/>
                </a:solidFill>
              </a:rPr>
              <a:t>Groove block</a:t>
            </a:r>
            <a:endParaRPr lang="en-US" sz="1400" dirty="0">
              <a:solidFill>
                <a:srgbClr val="0000FF"/>
              </a:solidFill>
            </a:endParaRPr>
          </a:p>
        </p:txBody>
      </p:sp>
      <p:sp>
        <p:nvSpPr>
          <p:cNvPr id="19" name="TextBox 18"/>
          <p:cNvSpPr txBox="1"/>
          <p:nvPr/>
        </p:nvSpPr>
        <p:spPr>
          <a:xfrm>
            <a:off x="7924800" y="3730823"/>
            <a:ext cx="914400" cy="307777"/>
          </a:xfrm>
          <a:prstGeom prst="rect">
            <a:avLst/>
          </a:prstGeom>
          <a:noFill/>
        </p:spPr>
        <p:txBody>
          <a:bodyPr wrap="square" rtlCol="0">
            <a:spAutoFit/>
          </a:bodyPr>
          <a:lstStyle/>
          <a:p>
            <a:r>
              <a:rPr lang="en-US" sz="1400" dirty="0" smtClean="0">
                <a:solidFill>
                  <a:srgbClr val="0000FF"/>
                </a:solidFill>
              </a:rPr>
              <a:t>cap</a:t>
            </a:r>
            <a:endParaRPr lang="en-US" sz="1400" dirty="0">
              <a:solidFill>
                <a:srgbClr val="0000FF"/>
              </a:solidFill>
            </a:endParaRPr>
          </a:p>
        </p:txBody>
      </p:sp>
    </p:spTree>
    <p:extLst>
      <p:ext uri="{BB962C8B-B14F-4D97-AF65-F5344CB8AC3E}">
        <p14:creationId xmlns:p14="http://schemas.microsoft.com/office/powerpoint/2010/main" val="10967534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28600" y="76200"/>
            <a:ext cx="4913312" cy="647700"/>
          </a:xfrm>
        </p:spPr>
        <p:txBody>
          <a:bodyPr/>
          <a:lstStyle/>
          <a:p>
            <a:r>
              <a:rPr lang="de-DE" dirty="0">
                <a:latin typeface="Arial" charset="0"/>
                <a:ea typeface="MS PGothic" charset="0"/>
              </a:rPr>
              <a:t>VIFU </a:t>
            </a:r>
            <a:r>
              <a:rPr lang="de-DE" dirty="0" err="1" smtClean="0">
                <a:latin typeface="Arial" charset="0"/>
                <a:ea typeface="MS PGothic" charset="0"/>
              </a:rPr>
              <a:t>fiber</a:t>
            </a:r>
            <a:r>
              <a:rPr lang="de-DE" dirty="0" smtClean="0">
                <a:latin typeface="Arial" charset="0"/>
                <a:ea typeface="MS PGothic" charset="0"/>
              </a:rPr>
              <a:t> </a:t>
            </a:r>
            <a:r>
              <a:rPr lang="de-DE" dirty="0" err="1" smtClean="0">
                <a:latin typeface="Arial" charset="0"/>
                <a:ea typeface="MS PGothic" charset="0"/>
              </a:rPr>
              <a:t>mapping</a:t>
            </a:r>
            <a:endParaRPr lang="de-DE" dirty="0">
              <a:latin typeface="Arial" charset="0"/>
              <a:ea typeface="MS PGothic" charset="0"/>
            </a:endParaRPr>
          </a:p>
        </p:txBody>
      </p:sp>
      <p:pic>
        <p:nvPicPr>
          <p:cNvPr id="1536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 y="3743325"/>
            <a:ext cx="7305675"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366"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35600" y="1284288"/>
            <a:ext cx="3703638" cy="534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Content Placeholder 2" descr="VIRUS_IFUhead_4.JPG"/>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l="30863" t="23868" r="30093" b="28807"/>
          <a:stretch/>
        </p:blipFill>
        <p:spPr>
          <a:xfrm>
            <a:off x="304800" y="736600"/>
            <a:ext cx="3213100" cy="2921000"/>
          </a:xfrm>
          <a:prstGeom prst="rect">
            <a:avLst/>
          </a:prstGeom>
        </p:spPr>
      </p:pic>
      <p:sp>
        <p:nvSpPr>
          <p:cNvPr id="2" name="TextBox 1"/>
          <p:cNvSpPr txBox="1"/>
          <p:nvPr/>
        </p:nvSpPr>
        <p:spPr>
          <a:xfrm>
            <a:off x="381000" y="3175000"/>
            <a:ext cx="518291" cy="369332"/>
          </a:xfrm>
          <a:prstGeom prst="rect">
            <a:avLst/>
          </a:prstGeom>
          <a:noFill/>
        </p:spPr>
        <p:txBody>
          <a:bodyPr wrap="none" rtlCol="0">
            <a:spAutoFit/>
          </a:bodyPr>
          <a:lstStyle/>
          <a:p>
            <a:r>
              <a:rPr lang="en-US" dirty="0" smtClean="0">
                <a:solidFill>
                  <a:schemeClr val="bg1"/>
                </a:solidFill>
              </a:rPr>
              <a:t>Pin</a:t>
            </a:r>
            <a:endParaRPr lang="en-US" dirty="0">
              <a:solidFill>
                <a:schemeClr val="bg1"/>
              </a:solidFill>
            </a:endParaRPr>
          </a:p>
        </p:txBody>
      </p:sp>
      <p:sp>
        <p:nvSpPr>
          <p:cNvPr id="8" name="TextBox 7"/>
          <p:cNvSpPr txBox="1"/>
          <p:nvPr/>
        </p:nvSpPr>
        <p:spPr>
          <a:xfrm>
            <a:off x="1676400" y="3262868"/>
            <a:ext cx="903087" cy="369332"/>
          </a:xfrm>
          <a:prstGeom prst="rect">
            <a:avLst/>
          </a:prstGeom>
          <a:noFill/>
        </p:spPr>
        <p:txBody>
          <a:bodyPr wrap="none" rtlCol="0">
            <a:spAutoFit/>
          </a:bodyPr>
          <a:lstStyle/>
          <a:p>
            <a:r>
              <a:rPr lang="en-US" dirty="0" smtClean="0">
                <a:solidFill>
                  <a:schemeClr val="bg1"/>
                </a:solidFill>
              </a:rPr>
              <a:t>Fiber 1</a:t>
            </a:r>
            <a:endParaRPr lang="en-US" dirty="0">
              <a:solidFill>
                <a:schemeClr val="bg1"/>
              </a:solidFill>
            </a:endParaRPr>
          </a:p>
        </p:txBody>
      </p:sp>
      <p:sp>
        <p:nvSpPr>
          <p:cNvPr id="9" name="TextBox 8"/>
          <p:cNvSpPr txBox="1"/>
          <p:nvPr/>
        </p:nvSpPr>
        <p:spPr>
          <a:xfrm>
            <a:off x="2362200" y="736600"/>
            <a:ext cx="1159843" cy="369332"/>
          </a:xfrm>
          <a:prstGeom prst="rect">
            <a:avLst/>
          </a:prstGeom>
          <a:noFill/>
        </p:spPr>
        <p:txBody>
          <a:bodyPr wrap="none" rtlCol="0">
            <a:spAutoFit/>
          </a:bodyPr>
          <a:lstStyle/>
          <a:p>
            <a:r>
              <a:rPr lang="en-US" dirty="0" smtClean="0">
                <a:solidFill>
                  <a:schemeClr val="bg1"/>
                </a:solidFill>
              </a:rPr>
              <a:t>Fiber 448</a:t>
            </a:r>
            <a:endParaRPr lang="en-US" dirty="0">
              <a:solidFill>
                <a:schemeClr val="bg1"/>
              </a:solidFill>
            </a:endParaRPr>
          </a:p>
        </p:txBody>
      </p:sp>
      <p:cxnSp>
        <p:nvCxnSpPr>
          <p:cNvPr id="10" name="Straight Arrow Connector 9"/>
          <p:cNvCxnSpPr/>
          <p:nvPr/>
        </p:nvCxnSpPr>
        <p:spPr>
          <a:xfrm flipH="1" flipV="1">
            <a:off x="1143000" y="3022600"/>
            <a:ext cx="533400" cy="381000"/>
          </a:xfrm>
          <a:prstGeom prst="straightConnector1">
            <a:avLst/>
          </a:prstGeom>
          <a:ln w="25400">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2590800" y="1117600"/>
            <a:ext cx="609600" cy="228600"/>
          </a:xfrm>
          <a:prstGeom prst="straightConnector1">
            <a:avLst/>
          </a:prstGeom>
          <a:ln w="25400">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981111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Contributors to FRD</a:t>
            </a:r>
            <a:endParaRPr lang="en-US" dirty="0"/>
          </a:p>
        </p:txBody>
      </p:sp>
      <p:sp>
        <p:nvSpPr>
          <p:cNvPr id="3" name="Content Placeholder 2"/>
          <p:cNvSpPr>
            <a:spLocks noGrp="1"/>
          </p:cNvSpPr>
          <p:nvPr>
            <p:ph idx="1"/>
          </p:nvPr>
        </p:nvSpPr>
        <p:spPr/>
        <p:txBody>
          <a:bodyPr/>
          <a:lstStyle/>
          <a:p>
            <a:r>
              <a:rPr lang="en-US" dirty="0" smtClean="0"/>
              <a:t>There is an allowance on FRD built into the VIRUS design</a:t>
            </a:r>
          </a:p>
          <a:p>
            <a:pPr lvl="1"/>
            <a:r>
              <a:rPr lang="en-US" dirty="0" smtClean="0"/>
              <a:t>f/3.65 input from new wide field corrector that is optimized for fibers</a:t>
            </a:r>
          </a:p>
          <a:p>
            <a:pPr lvl="2"/>
            <a:r>
              <a:rPr lang="en-US" dirty="0" err="1" smtClean="0"/>
              <a:t>Telecentric</a:t>
            </a:r>
            <a:r>
              <a:rPr lang="en-US" dirty="0" smtClean="0"/>
              <a:t> to high accuracy over 22 </a:t>
            </a:r>
            <a:r>
              <a:rPr lang="en-US" dirty="0" err="1" smtClean="0"/>
              <a:t>arcminute</a:t>
            </a:r>
            <a:r>
              <a:rPr lang="en-US" dirty="0" smtClean="0"/>
              <a:t> field of view</a:t>
            </a:r>
            <a:endParaRPr lang="en-US" dirty="0" smtClean="0"/>
          </a:p>
          <a:p>
            <a:pPr lvl="1"/>
            <a:r>
              <a:rPr lang="en-US" dirty="0" smtClean="0"/>
              <a:t>Collimator accepts f/3.</a:t>
            </a:r>
            <a:r>
              <a:rPr lang="en-US" dirty="0" smtClean="0"/>
              <a:t>47</a:t>
            </a:r>
            <a:endParaRPr lang="en-US" dirty="0" smtClean="0"/>
          </a:p>
          <a:p>
            <a:pPr lvl="1"/>
            <a:r>
              <a:rPr lang="en-US" dirty="0" smtClean="0"/>
              <a:t>still need to minimize all </a:t>
            </a:r>
            <a:r>
              <a:rPr lang="en-US" dirty="0" smtClean="0"/>
              <a:t>FRD</a:t>
            </a:r>
            <a:r>
              <a:rPr lang="en-US" dirty="0" smtClean="0"/>
              <a:t> contributors to reduce loss of resolution and sensitivity</a:t>
            </a:r>
          </a:p>
          <a:p>
            <a:r>
              <a:rPr lang="en-US" dirty="0" smtClean="0"/>
              <a:t>FRD contributors are both internal and externa</a:t>
            </a:r>
            <a:r>
              <a:rPr lang="en-US" dirty="0" smtClean="0"/>
              <a:t>l</a:t>
            </a:r>
          </a:p>
          <a:p>
            <a:pPr lvl="1"/>
            <a:r>
              <a:rPr lang="en-US" dirty="0" smtClean="0"/>
              <a:t>Modern fiber shows very little radial scrambling of modes at f/3.65</a:t>
            </a:r>
          </a:p>
          <a:p>
            <a:pPr lvl="1"/>
            <a:r>
              <a:rPr lang="en-US" dirty="0" smtClean="0"/>
              <a:t>FRD generation primarily at insertion and exit</a:t>
            </a:r>
          </a:p>
          <a:p>
            <a:pPr lvl="2"/>
            <a:r>
              <a:rPr lang="en-US" dirty="0" smtClean="0"/>
              <a:t>Immersing polished fibers at input and exit mends most of the FRD and allows AR coating of a macro optic</a:t>
            </a:r>
          </a:p>
          <a:p>
            <a:pPr lvl="1"/>
            <a:r>
              <a:rPr lang="en-US" dirty="0" smtClean="0"/>
              <a:t>Bend radius or other stress</a:t>
            </a:r>
          </a:p>
          <a:p>
            <a:pPr lvl="1"/>
            <a:r>
              <a:rPr lang="en-US" dirty="0" smtClean="0"/>
              <a:t>Ageing </a:t>
            </a:r>
            <a:r>
              <a:rPr lang="en-US" dirty="0"/>
              <a:t>(</a:t>
            </a:r>
            <a:r>
              <a:rPr lang="en-US" dirty="0" smtClean="0"/>
              <a:t>micro-damage)</a:t>
            </a:r>
          </a:p>
          <a:p>
            <a:pPr lvl="1"/>
            <a:r>
              <a:rPr lang="en-US" dirty="0" smtClean="0"/>
              <a:t>Geometric/aiming effects</a:t>
            </a:r>
          </a:p>
          <a:p>
            <a:pPr lvl="1"/>
            <a:endParaRPr lang="en-US" dirty="0" smtClean="0"/>
          </a:p>
          <a:p>
            <a:pPr lvl="1"/>
            <a:endParaRPr lang="en-US" dirty="0"/>
          </a:p>
        </p:txBody>
      </p:sp>
    </p:spTree>
    <p:extLst>
      <p:ext uri="{BB962C8B-B14F-4D97-AF65-F5344CB8AC3E}">
        <p14:creationId xmlns:p14="http://schemas.microsoft.com/office/powerpoint/2010/main" val="24577718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Contributors to FRD</a:t>
            </a:r>
            <a:endParaRPr lang="en-US" dirty="0"/>
          </a:p>
        </p:txBody>
      </p:sp>
      <p:sp>
        <p:nvSpPr>
          <p:cNvPr id="4" name="Content Placeholder 3"/>
          <p:cNvSpPr>
            <a:spLocks noGrp="1"/>
          </p:cNvSpPr>
          <p:nvPr>
            <p:ph idx="1"/>
          </p:nvPr>
        </p:nvSpPr>
        <p:spPr/>
        <p:txBody>
          <a:bodyPr/>
          <a:lstStyle/>
          <a:p>
            <a:r>
              <a:rPr lang="en-US" dirty="0" smtClean="0"/>
              <a:t>Entrance contributors to FRD</a:t>
            </a:r>
          </a:p>
          <a:p>
            <a:pPr lvl="1"/>
            <a:r>
              <a:rPr lang="en-US" dirty="0" smtClean="0"/>
              <a:t>Quality of polish and avoiding stress</a:t>
            </a:r>
          </a:p>
          <a:p>
            <a:pPr lvl="1"/>
            <a:r>
              <a:rPr lang="en-US" dirty="0" smtClean="0"/>
              <a:t>Tilts of individual fibers</a:t>
            </a:r>
            <a:endParaRPr lang="en-US" dirty="0" smtClean="0"/>
          </a:p>
          <a:p>
            <a:pPr lvl="1"/>
            <a:r>
              <a:rPr lang="en-US" dirty="0" smtClean="0"/>
              <a:t>Wedge on input face</a:t>
            </a:r>
          </a:p>
          <a:p>
            <a:pPr lvl="1"/>
            <a:r>
              <a:rPr lang="en-US" dirty="0" smtClean="0"/>
              <a:t>Aiming of IFU axis </a:t>
            </a:r>
            <a:r>
              <a:rPr lang="en-US" dirty="0" err="1" smtClean="0"/>
              <a:t>wrt</a:t>
            </a:r>
            <a:r>
              <a:rPr lang="en-US" dirty="0" smtClean="0"/>
              <a:t> chief ray as function of field position</a:t>
            </a:r>
          </a:p>
          <a:p>
            <a:r>
              <a:rPr lang="en-US" dirty="0" smtClean="0"/>
              <a:t>Exit contributors to FRD/light-loss</a:t>
            </a:r>
          </a:p>
          <a:p>
            <a:pPr lvl="1"/>
            <a:r>
              <a:rPr lang="en-US" dirty="0" smtClean="0"/>
              <a:t>Quality of polish and avoiding stress </a:t>
            </a:r>
          </a:p>
          <a:p>
            <a:pPr lvl="1"/>
            <a:r>
              <a:rPr lang="en-US" dirty="0" smtClean="0"/>
              <a:t>Aiming of fibers/wedge translates pupil and loses light (not FRD per se)</a:t>
            </a:r>
          </a:p>
          <a:p>
            <a:r>
              <a:rPr lang="en-US" dirty="0" smtClean="0"/>
              <a:t>Testing shows FRD causes preferential </a:t>
            </a:r>
            <a:r>
              <a:rPr lang="en-US" dirty="0"/>
              <a:t>propagation </a:t>
            </a:r>
            <a:r>
              <a:rPr lang="en-US" dirty="0" smtClean="0"/>
              <a:t>of light into </a:t>
            </a:r>
            <a:r>
              <a:rPr lang="en-US" dirty="0"/>
              <a:t>slower </a:t>
            </a:r>
            <a:r>
              <a:rPr lang="en-US" dirty="0" smtClean="0"/>
              <a:t>f/# modes </a:t>
            </a:r>
            <a:r>
              <a:rPr lang="en-US" dirty="0"/>
              <a:t>in central </a:t>
            </a:r>
            <a:r>
              <a:rPr lang="en-US" dirty="0" smtClean="0"/>
              <a:t>obstruction rather than a faster beam</a:t>
            </a:r>
          </a:p>
          <a:p>
            <a:pPr lvl="1"/>
            <a:r>
              <a:rPr lang="en-US" dirty="0" smtClean="0"/>
              <a:t>This matters for VIRUS due to detector obstruction</a:t>
            </a:r>
            <a:endParaRPr lang="en-US" dirty="0"/>
          </a:p>
          <a:p>
            <a:endParaRPr lang="en-US" dirty="0" smtClean="0"/>
          </a:p>
          <a:p>
            <a:endParaRPr lang="en-US" dirty="0"/>
          </a:p>
        </p:txBody>
      </p:sp>
    </p:spTree>
    <p:extLst>
      <p:ext uri="{BB962C8B-B14F-4D97-AF65-F5344CB8AC3E}">
        <p14:creationId xmlns:p14="http://schemas.microsoft.com/office/powerpoint/2010/main" val="42507828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IFU Design </a:t>
            </a:r>
            <a:r>
              <a:rPr lang="en-US" dirty="0" smtClean="0">
                <a:solidFill>
                  <a:srgbClr val="FF0000"/>
                </a:solidFill>
              </a:rPr>
              <a:t>Development and Testing </a:t>
            </a:r>
            <a:endParaRPr lang="en-US" dirty="0">
              <a:solidFill>
                <a:srgbClr val="FF0000"/>
              </a:solidFill>
            </a:endParaRPr>
          </a:p>
        </p:txBody>
      </p:sp>
      <p:sp>
        <p:nvSpPr>
          <p:cNvPr id="9" name="Subtitle 8"/>
          <p:cNvSpPr>
            <a:spLocks noGrp="1"/>
          </p:cNvSpPr>
          <p:nvPr>
            <p:ph type="subTitle" idx="1"/>
          </p:nvPr>
        </p:nvSpPr>
        <p:spPr/>
        <p:txBody>
          <a:bodyPr/>
          <a:lstStyle/>
          <a:p>
            <a:r>
              <a:rPr lang="en-US" dirty="0" err="1" smtClean="0"/>
              <a:t>Svend</a:t>
            </a:r>
            <a:r>
              <a:rPr lang="en-US" dirty="0" smtClean="0"/>
              <a:t> Bauer, Brian Vattiat, Jeremy Murphy, Josh Adams, Guillermo Blanc, Richard Savage, Emil </a:t>
            </a:r>
            <a:r>
              <a:rPr lang="en-US" dirty="0" err="1" smtClean="0"/>
              <a:t>Popow</a:t>
            </a:r>
            <a:r>
              <a:rPr lang="en-US" dirty="0" smtClean="0"/>
              <a:t>, Martin Roth, </a:t>
            </a:r>
            <a:r>
              <a:rPr lang="en-US" dirty="0" err="1" smtClean="0"/>
              <a:t>Niv</a:t>
            </a:r>
            <a:r>
              <a:rPr lang="en-US" dirty="0" smtClean="0"/>
              <a:t> </a:t>
            </a:r>
            <a:r>
              <a:rPr lang="en-US" dirty="0" err="1" smtClean="0"/>
              <a:t>Drory</a:t>
            </a:r>
            <a:r>
              <a:rPr lang="en-US" dirty="0" smtClean="0"/>
              <a:t>, Phillip </a:t>
            </a:r>
            <a:r>
              <a:rPr lang="en-US" dirty="0" err="1" smtClean="0"/>
              <a:t>MacQueen</a:t>
            </a:r>
            <a:r>
              <a:rPr lang="en-US" dirty="0" smtClean="0"/>
              <a:t>, Joe Tufts, Karl </a:t>
            </a:r>
            <a:r>
              <a:rPr lang="en-US" dirty="0" err="1" smtClean="0"/>
              <a:t>Gebhardt</a:t>
            </a:r>
            <a:r>
              <a:rPr lang="en-US" dirty="0" smtClean="0"/>
              <a:t>, Mike Smith, John Good, Hanshin Lee, Sarah Tuttle</a:t>
            </a:r>
            <a:endParaRPr lang="en-US" dirty="0"/>
          </a:p>
        </p:txBody>
      </p:sp>
    </p:spTree>
    <p:extLst>
      <p:ext uri="{BB962C8B-B14F-4D97-AF65-F5344CB8AC3E}">
        <p14:creationId xmlns:p14="http://schemas.microsoft.com/office/powerpoint/2010/main" val="194927388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txBox="1">
            <a:spLocks noGrp="1" noChangeArrowheads="1"/>
          </p:cNvSpPr>
          <p:nvPr/>
        </p:nvSpPr>
        <p:spPr bwMode="auto">
          <a:xfrm>
            <a:off x="457200" y="6245225"/>
            <a:ext cx="2133600" cy="476250"/>
          </a:xfrm>
          <a:prstGeom prst="rect">
            <a:avLst/>
          </a:prstGeom>
          <a:noFill/>
          <a:ln w="9525">
            <a:noFill/>
            <a:miter lim="800000"/>
            <a:headEnd/>
            <a:tailEnd/>
          </a:ln>
        </p:spPr>
        <p:txBody>
          <a:bodyPr/>
          <a:lstStyle/>
          <a:p>
            <a:r>
              <a:rPr lang="en-US" sz="1400"/>
              <a:t>6/9/2010</a:t>
            </a:r>
          </a:p>
        </p:txBody>
      </p:sp>
      <p:sp>
        <p:nvSpPr>
          <p:cNvPr id="36867" name="Rectangle 2"/>
          <p:cNvSpPr>
            <a:spLocks noGrp="1" noChangeArrowheads="1"/>
          </p:cNvSpPr>
          <p:nvPr>
            <p:ph type="title"/>
          </p:nvPr>
        </p:nvSpPr>
        <p:spPr>
          <a:xfrm>
            <a:off x="228600" y="152400"/>
            <a:ext cx="6019800" cy="808038"/>
          </a:xfrm>
        </p:spPr>
        <p:txBody>
          <a:bodyPr/>
          <a:lstStyle/>
          <a:p>
            <a:pPr eaLnBrk="1" hangingPunct="1"/>
            <a:r>
              <a:rPr lang="en-US" sz="2400" dirty="0" smtClean="0"/>
              <a:t>Mitchell Spectrograph (VIRUS</a:t>
            </a:r>
            <a:r>
              <a:rPr lang="en-US" sz="2400" dirty="0" smtClean="0"/>
              <a:t>-</a:t>
            </a:r>
            <a:r>
              <a:rPr lang="en-US" sz="2400" dirty="0" smtClean="0"/>
              <a:t>P) </a:t>
            </a:r>
            <a:r>
              <a:rPr lang="en-US" sz="2400" dirty="0" smtClean="0"/>
              <a:t>prototype and </a:t>
            </a:r>
            <a:r>
              <a:rPr lang="en-US" sz="2400" dirty="0" smtClean="0"/>
              <a:t>HETDEX </a:t>
            </a:r>
            <a:r>
              <a:rPr lang="en-US" sz="2400" dirty="0" smtClean="0"/>
              <a:t>Pilot </a:t>
            </a:r>
            <a:r>
              <a:rPr lang="en-US" sz="2400" dirty="0" smtClean="0"/>
              <a:t>Survey (HPS)</a:t>
            </a:r>
            <a:endParaRPr lang="en-US" sz="2400" dirty="0" smtClean="0"/>
          </a:p>
        </p:txBody>
      </p:sp>
      <p:sp>
        <p:nvSpPr>
          <p:cNvPr id="36868" name="Rectangle 3"/>
          <p:cNvSpPr>
            <a:spLocks noGrp="1" noChangeArrowheads="1"/>
          </p:cNvSpPr>
          <p:nvPr>
            <p:ph type="body" sz="half" idx="1"/>
          </p:nvPr>
        </p:nvSpPr>
        <p:spPr>
          <a:xfrm>
            <a:off x="76200" y="914400"/>
            <a:ext cx="4876800" cy="3200400"/>
          </a:xfrm>
        </p:spPr>
        <p:txBody>
          <a:bodyPr/>
          <a:lstStyle/>
          <a:p>
            <a:pPr eaLnBrk="1" hangingPunct="1">
              <a:lnSpc>
                <a:spcPct val="90000"/>
              </a:lnSpc>
            </a:pPr>
            <a:r>
              <a:rPr lang="en-US" sz="1800" dirty="0" smtClean="0"/>
              <a:t>Prototype to test performance and inform </a:t>
            </a:r>
            <a:r>
              <a:rPr lang="en-US" sz="1800" dirty="0" smtClean="0"/>
              <a:t>production, including IFU</a:t>
            </a:r>
            <a:endParaRPr lang="en-US" sz="1800" dirty="0" smtClean="0"/>
          </a:p>
          <a:p>
            <a:pPr eaLnBrk="1" hangingPunct="1">
              <a:lnSpc>
                <a:spcPct val="90000"/>
              </a:lnSpc>
            </a:pPr>
            <a:r>
              <a:rPr lang="en-US" sz="1800" dirty="0" smtClean="0"/>
              <a:t>VIRUS-P has been in regular science operation since Oct 2006</a:t>
            </a:r>
          </a:p>
          <a:p>
            <a:pPr lvl="1" eaLnBrk="1" hangingPunct="1">
              <a:lnSpc>
                <a:spcPct val="90000"/>
              </a:lnSpc>
            </a:pPr>
            <a:r>
              <a:rPr lang="en-US" sz="1600" dirty="0" smtClean="0"/>
              <a:t>Performance meets HETDEX requirements</a:t>
            </a:r>
          </a:p>
          <a:p>
            <a:pPr lvl="1" eaLnBrk="1" hangingPunct="1">
              <a:lnSpc>
                <a:spcPct val="90000"/>
              </a:lnSpc>
            </a:pPr>
            <a:r>
              <a:rPr lang="en-US" sz="1600" dirty="0" smtClean="0"/>
              <a:t>Provided the cost basis for replicating instrument</a:t>
            </a:r>
          </a:p>
          <a:p>
            <a:pPr lvl="1" eaLnBrk="1" hangingPunct="1">
              <a:lnSpc>
                <a:spcPct val="90000"/>
              </a:lnSpc>
            </a:pPr>
            <a:r>
              <a:rPr lang="en-US" sz="1600" dirty="0" smtClean="0"/>
              <a:t>Platform for software development</a:t>
            </a:r>
          </a:p>
          <a:p>
            <a:pPr eaLnBrk="1" hangingPunct="1">
              <a:lnSpc>
                <a:spcPct val="90000"/>
              </a:lnSpc>
            </a:pPr>
            <a:r>
              <a:rPr lang="en-US" sz="1800" dirty="0" smtClean="0"/>
              <a:t>2 year Pilot Survey for </a:t>
            </a:r>
            <a:r>
              <a:rPr lang="en-US" sz="1800" dirty="0" smtClean="0"/>
              <a:t>HETDEX (HPS)</a:t>
            </a:r>
            <a:endParaRPr lang="en-US" sz="1800" dirty="0" smtClean="0"/>
          </a:p>
          <a:p>
            <a:pPr lvl="1" eaLnBrk="1" hangingPunct="1">
              <a:lnSpc>
                <a:spcPct val="90000"/>
              </a:lnSpc>
            </a:pPr>
            <a:r>
              <a:rPr lang="en-US" sz="1600" dirty="0" smtClean="0">
                <a:solidFill>
                  <a:srgbClr val="000000"/>
                </a:solidFill>
              </a:rPr>
              <a:t>It is rare to be able to test the ideas end-to-end before starting a big </a:t>
            </a:r>
            <a:r>
              <a:rPr lang="en-US" sz="1600" dirty="0" smtClean="0">
                <a:solidFill>
                  <a:srgbClr val="000000"/>
                </a:solidFill>
              </a:rPr>
              <a:t>project</a:t>
            </a:r>
          </a:p>
          <a:p>
            <a:pPr lvl="1" eaLnBrk="1" hangingPunct="1">
              <a:lnSpc>
                <a:spcPct val="90000"/>
              </a:lnSpc>
            </a:pPr>
            <a:r>
              <a:rPr lang="en-US" sz="1600" dirty="0" smtClean="0">
                <a:solidFill>
                  <a:srgbClr val="FF0000"/>
                </a:solidFill>
              </a:rPr>
              <a:t>Adams+ (2010); Blanc+ (2010)</a:t>
            </a:r>
            <a:endParaRPr lang="en-US" sz="1600" dirty="0" smtClean="0">
              <a:solidFill>
                <a:srgbClr val="FF0000"/>
              </a:solidFill>
            </a:endParaRPr>
          </a:p>
        </p:txBody>
      </p:sp>
      <p:pic>
        <p:nvPicPr>
          <p:cNvPr id="36869" name="Picture 4" descr="VP looking down"/>
          <p:cNvPicPr>
            <a:picLocks noGrp="1" noChangeAspect="1" noChangeArrowheads="1"/>
          </p:cNvPicPr>
          <p:nvPr>
            <p:ph sz="half" idx="2"/>
          </p:nvPr>
        </p:nvPicPr>
        <p:blipFill>
          <a:blip r:embed="rId2"/>
          <a:srcRect/>
          <a:stretch>
            <a:fillRect/>
          </a:stretch>
        </p:blipFill>
        <p:spPr>
          <a:xfrm>
            <a:off x="4953000" y="1219200"/>
            <a:ext cx="4114800" cy="5105400"/>
          </a:xfrm>
        </p:spPr>
      </p:pic>
      <p:sp>
        <p:nvSpPr>
          <p:cNvPr id="36870" name="Text Box 5"/>
          <p:cNvSpPr txBox="1">
            <a:spLocks noChangeArrowheads="1"/>
          </p:cNvSpPr>
          <p:nvPr/>
        </p:nvSpPr>
        <p:spPr bwMode="auto">
          <a:xfrm>
            <a:off x="4876800" y="1219200"/>
            <a:ext cx="2819400" cy="584776"/>
          </a:xfrm>
          <a:prstGeom prst="rect">
            <a:avLst/>
          </a:prstGeom>
          <a:noFill/>
          <a:ln w="15875">
            <a:noFill/>
            <a:miter lim="800000"/>
            <a:headEnd/>
            <a:tailEnd/>
          </a:ln>
        </p:spPr>
        <p:txBody>
          <a:bodyPr wrap="square">
            <a:spAutoFit/>
          </a:bodyPr>
          <a:lstStyle/>
          <a:p>
            <a:pPr algn="ctr" eaLnBrk="0" hangingPunct="0"/>
            <a:r>
              <a:rPr lang="en-US" sz="1600" b="1" dirty="0">
                <a:solidFill>
                  <a:srgbClr val="FFFF00"/>
                </a:solidFill>
              </a:rPr>
              <a:t>VIRUS Prototype </a:t>
            </a:r>
            <a:r>
              <a:rPr lang="en-US" sz="1600" b="1" dirty="0" smtClean="0">
                <a:solidFill>
                  <a:srgbClr val="FFFF00"/>
                </a:solidFill>
              </a:rPr>
              <a:t>on 2.7 m </a:t>
            </a:r>
            <a:r>
              <a:rPr lang="en-US" sz="1600" b="1" dirty="0">
                <a:solidFill>
                  <a:srgbClr val="FFFF00"/>
                </a:solidFill>
              </a:rPr>
              <a:t>Smith Telescope</a:t>
            </a:r>
          </a:p>
        </p:txBody>
      </p:sp>
      <p:pic>
        <p:nvPicPr>
          <p:cNvPr id="36871" name="Picture 7" descr="V-P_ass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133850"/>
            <a:ext cx="3733800" cy="2800350"/>
          </a:xfrm>
          <a:prstGeom prst="rect">
            <a:avLst/>
          </a:prstGeom>
          <a:noFill/>
          <a:ln w="9525">
            <a:noFill/>
            <a:miter lim="800000"/>
            <a:headEnd/>
            <a:tailEnd/>
          </a:ln>
        </p:spPr>
      </p:pic>
      <p:pic>
        <p:nvPicPr>
          <p:cNvPr id="8" name="Picture 7" descr="DSC_181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71800" y="4930920"/>
            <a:ext cx="2590800" cy="192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7391400" y="5107602"/>
            <a:ext cx="1752600" cy="175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248400" y="6400800"/>
            <a:ext cx="1198390" cy="369332"/>
          </a:xfrm>
          <a:prstGeom prst="rect">
            <a:avLst/>
          </a:prstGeom>
          <a:noFill/>
        </p:spPr>
        <p:txBody>
          <a:bodyPr wrap="none" rtlCol="0">
            <a:spAutoFit/>
          </a:bodyPr>
          <a:lstStyle/>
          <a:p>
            <a:r>
              <a:rPr lang="en-US" dirty="0" smtClean="0">
                <a:solidFill>
                  <a:srgbClr val="0000FF"/>
                </a:solidFill>
              </a:rPr>
              <a:t>247 fibers</a:t>
            </a:r>
            <a:endParaRPr lang="en-US" dirty="0">
              <a:solidFill>
                <a:srgbClr val="0000FF"/>
              </a:solidFill>
            </a:endParaRPr>
          </a:p>
        </p:txBody>
      </p:sp>
    </p:spTree>
    <p:extLst>
      <p:ext uri="{BB962C8B-B14F-4D97-AF65-F5344CB8AC3E}">
        <p14:creationId xmlns:p14="http://schemas.microsoft.com/office/powerpoint/2010/main" val="366963399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raw"/>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419600" y="1187450"/>
            <a:ext cx="4132263"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4" name="Picture 4" descr="raw_fu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2750" y="228600"/>
            <a:ext cx="3244850" cy="6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Line 5"/>
          <p:cNvSpPr>
            <a:spLocks noChangeShapeType="1"/>
          </p:cNvSpPr>
          <p:nvPr/>
        </p:nvSpPr>
        <p:spPr bwMode="auto">
          <a:xfrm>
            <a:off x="4419600" y="40386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9156" name="Group 6"/>
          <p:cNvGrpSpPr>
            <a:grpSpLocks/>
          </p:cNvGrpSpPr>
          <p:nvPr/>
        </p:nvGrpSpPr>
        <p:grpSpPr bwMode="auto">
          <a:xfrm>
            <a:off x="1066800" y="1219200"/>
            <a:ext cx="7467600" cy="3429000"/>
            <a:chOff x="672" y="768"/>
            <a:chExt cx="4704" cy="2160"/>
          </a:xfrm>
        </p:grpSpPr>
        <p:sp>
          <p:nvSpPr>
            <p:cNvPr id="49159" name="Rectangle 7"/>
            <p:cNvSpPr>
              <a:spLocks noChangeArrowheads="1"/>
            </p:cNvSpPr>
            <p:nvPr/>
          </p:nvSpPr>
          <p:spPr bwMode="auto">
            <a:xfrm>
              <a:off x="672" y="2688"/>
              <a:ext cx="336" cy="24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1"/>
                </a:solidFill>
              </a:endParaRPr>
            </a:p>
          </p:txBody>
        </p:sp>
        <p:sp>
          <p:nvSpPr>
            <p:cNvPr id="49160" name="Line 8"/>
            <p:cNvSpPr>
              <a:spLocks noChangeShapeType="1"/>
            </p:cNvSpPr>
            <p:nvPr/>
          </p:nvSpPr>
          <p:spPr bwMode="auto">
            <a:xfrm flipV="1">
              <a:off x="1008" y="768"/>
              <a:ext cx="1776" cy="192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1" name="Line 9"/>
            <p:cNvSpPr>
              <a:spLocks noChangeShapeType="1"/>
            </p:cNvSpPr>
            <p:nvPr/>
          </p:nvSpPr>
          <p:spPr bwMode="auto">
            <a:xfrm flipV="1">
              <a:off x="1008" y="2544"/>
              <a:ext cx="1776" cy="384"/>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2" name="Rectangle 10"/>
            <p:cNvSpPr>
              <a:spLocks noChangeArrowheads="1"/>
            </p:cNvSpPr>
            <p:nvPr/>
          </p:nvSpPr>
          <p:spPr bwMode="auto">
            <a:xfrm>
              <a:off x="2784" y="768"/>
              <a:ext cx="2592" cy="1776"/>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1"/>
                </a:solidFill>
              </a:endParaRPr>
            </a:p>
          </p:txBody>
        </p:sp>
      </p:grpSp>
      <p:sp>
        <p:nvSpPr>
          <p:cNvPr id="523274" name="Rectangle 13"/>
          <p:cNvSpPr>
            <a:spLocks noGrp="1" noChangeArrowheads="1"/>
          </p:cNvSpPr>
          <p:nvPr>
            <p:ph type="title" idx="4294967295"/>
          </p:nvPr>
        </p:nvSpPr>
        <p:spPr>
          <a:xfrm>
            <a:off x="3733800" y="304800"/>
            <a:ext cx="2971800" cy="655638"/>
          </a:xfrm>
        </p:spPr>
        <p:txBody>
          <a:bodyPr/>
          <a:lstStyle/>
          <a:p>
            <a:pPr eaLnBrk="1" hangingPunct="1">
              <a:defRPr/>
            </a:pPr>
            <a:r>
              <a:rPr lang="en-US" dirty="0" smtClean="0">
                <a:cs typeface="+mj-cs"/>
              </a:rPr>
              <a:t>Example Data</a:t>
            </a:r>
          </a:p>
        </p:txBody>
      </p:sp>
      <p:sp>
        <p:nvSpPr>
          <p:cNvPr id="523275" name="Rectangle 14"/>
          <p:cNvSpPr>
            <a:spLocks noGrp="1" noChangeArrowheads="1"/>
          </p:cNvSpPr>
          <p:nvPr>
            <p:ph type="body" sz="half" idx="4294967295"/>
          </p:nvPr>
        </p:nvSpPr>
        <p:spPr>
          <a:xfrm>
            <a:off x="4191000" y="4191000"/>
            <a:ext cx="4800600" cy="2057400"/>
          </a:xfrm>
        </p:spPr>
        <p:txBody>
          <a:bodyPr/>
          <a:lstStyle/>
          <a:p>
            <a:pPr eaLnBrk="1" hangingPunct="1">
              <a:defRPr/>
            </a:pPr>
            <a:r>
              <a:rPr lang="en-US" sz="1600" dirty="0"/>
              <a:t>3450-5850 </a:t>
            </a:r>
            <a:r>
              <a:rPr lang="en-US" sz="1600" dirty="0" err="1"/>
              <a:t>Å</a:t>
            </a:r>
            <a:r>
              <a:rPr lang="en-US" sz="1600" dirty="0"/>
              <a:t> spectral range </a:t>
            </a:r>
          </a:p>
          <a:p>
            <a:pPr lvl="1" eaLnBrk="1" hangingPunct="1">
              <a:defRPr/>
            </a:pPr>
            <a:r>
              <a:rPr lang="en-US" sz="1400" dirty="0"/>
              <a:t>resolution of 5 </a:t>
            </a:r>
            <a:r>
              <a:rPr lang="en-US" sz="1400" dirty="0" err="1"/>
              <a:t>Å</a:t>
            </a:r>
            <a:r>
              <a:rPr lang="en-US" sz="1400" dirty="0"/>
              <a:t> FWHM (R~900</a:t>
            </a:r>
            <a:r>
              <a:rPr lang="en-US" sz="1400" dirty="0" smtClean="0"/>
              <a:t>)</a:t>
            </a:r>
          </a:p>
          <a:p>
            <a:pPr lvl="1" eaLnBrk="1" hangingPunct="1">
              <a:defRPr/>
            </a:pPr>
            <a:r>
              <a:rPr lang="en-US" sz="1400" dirty="0" smtClean="0">
                <a:cs typeface="+mn-cs"/>
              </a:rPr>
              <a:t>Data binned 2x in spectral dimension</a:t>
            </a:r>
            <a:endParaRPr lang="en-US" sz="1600" dirty="0" smtClean="0">
              <a:cs typeface="+mn-cs"/>
            </a:endParaRPr>
          </a:p>
          <a:p>
            <a:pPr eaLnBrk="1" hangingPunct="1">
              <a:defRPr/>
            </a:pPr>
            <a:r>
              <a:rPr lang="en-US" sz="1600" dirty="0" smtClean="0">
                <a:cs typeface="+mn-cs"/>
              </a:rPr>
              <a:t>6 </a:t>
            </a:r>
            <a:r>
              <a:rPr lang="en-US" sz="1600" dirty="0" smtClean="0">
                <a:cs typeface="+mn-cs"/>
              </a:rPr>
              <a:t>position dither pattern ensures good field coverage</a:t>
            </a:r>
          </a:p>
          <a:p>
            <a:pPr lvl="1" eaLnBrk="1" hangingPunct="1">
              <a:defRPr/>
            </a:pPr>
            <a:r>
              <a:rPr lang="en-US" sz="1400" dirty="0" smtClean="0"/>
              <a:t>4.1 </a:t>
            </a:r>
            <a:r>
              <a:rPr lang="en-US" sz="1400" dirty="0" err="1" smtClean="0"/>
              <a:t>arcsec</a:t>
            </a:r>
            <a:r>
              <a:rPr lang="en-US" sz="1400" dirty="0" smtClean="0"/>
              <a:t> </a:t>
            </a:r>
            <a:r>
              <a:rPr lang="en-US" sz="1400" dirty="0" err="1" smtClean="0"/>
              <a:t>dia</a:t>
            </a:r>
            <a:r>
              <a:rPr lang="en-US" sz="1400" dirty="0" smtClean="0"/>
              <a:t> fibers on 2.7 </a:t>
            </a:r>
            <a:r>
              <a:rPr lang="en-US" sz="1400" dirty="0" smtClean="0"/>
              <a:t>m (200 </a:t>
            </a:r>
            <a:r>
              <a:rPr lang="en-US" sz="1400" dirty="0" err="1" smtClean="0"/>
              <a:t>μm</a:t>
            </a:r>
            <a:r>
              <a:rPr lang="en-US" sz="1400" dirty="0" smtClean="0"/>
              <a:t> core)</a:t>
            </a:r>
            <a:endParaRPr lang="en-US" sz="1400" dirty="0" smtClean="0"/>
          </a:p>
          <a:p>
            <a:pPr eaLnBrk="1" hangingPunct="1">
              <a:defRPr/>
            </a:pPr>
            <a:r>
              <a:rPr lang="en-US" sz="1600" dirty="0" smtClean="0">
                <a:cs typeface="+mn-cs"/>
              </a:rPr>
              <a:t>Three 20 min exposures at each position cover </a:t>
            </a:r>
            <a:r>
              <a:rPr lang="en-US" sz="1600" dirty="0" smtClean="0">
                <a:cs typeface="+mn-cs"/>
              </a:rPr>
              <a:t>3.3 </a:t>
            </a:r>
            <a:r>
              <a:rPr lang="en-US" sz="1600" dirty="0" smtClean="0">
                <a:cs typeface="+mn-cs"/>
              </a:rPr>
              <a:t>sq. </a:t>
            </a:r>
            <a:r>
              <a:rPr lang="en-US" sz="1600" dirty="0" err="1" smtClean="0">
                <a:cs typeface="+mn-cs"/>
              </a:rPr>
              <a:t>arcmin</a:t>
            </a:r>
            <a:endParaRPr lang="en-US" sz="1600" dirty="0" smtClean="0">
              <a:cs typeface="+mn-cs"/>
            </a:endParaRPr>
          </a:p>
          <a:p>
            <a:pPr eaLnBrk="1" hangingPunct="1">
              <a:defRPr/>
            </a:pPr>
            <a:r>
              <a:rPr lang="en-US" sz="1600" dirty="0" smtClean="0">
                <a:cs typeface="+mn-cs"/>
              </a:rPr>
              <a:t>2 </a:t>
            </a:r>
            <a:r>
              <a:rPr lang="en-US" sz="1600" dirty="0" err="1" smtClean="0">
                <a:cs typeface="+mn-cs"/>
              </a:rPr>
              <a:t>hr</a:t>
            </a:r>
            <a:r>
              <a:rPr lang="en-US" sz="1600" dirty="0" smtClean="0">
                <a:cs typeface="+mn-cs"/>
              </a:rPr>
              <a:t> of effective exposure </a:t>
            </a:r>
            <a:r>
              <a:rPr lang="en-US" sz="1600" dirty="0" smtClean="0">
                <a:cs typeface="+mn-cs"/>
              </a:rPr>
              <a:t>time per field in HPS</a:t>
            </a:r>
            <a:endParaRPr lang="en-US" sz="1600" dirty="0" smtClean="0">
              <a:cs typeface="+mn-cs"/>
            </a:endParaRPr>
          </a:p>
        </p:txBody>
      </p:sp>
    </p:spTree>
    <p:extLst>
      <p:ext uri="{BB962C8B-B14F-4D97-AF65-F5344CB8AC3E}">
        <p14:creationId xmlns:p14="http://schemas.microsoft.com/office/powerpoint/2010/main" val="343533700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combined"/>
          <p:cNvPicPr>
            <a:picLocks noChangeAspect="1" noChangeArrowheads="1"/>
          </p:cNvPicPr>
          <p:nvPr/>
        </p:nvPicPr>
        <p:blipFill>
          <a:blip r:embed="rId2">
            <a:lum bright="-14000" contrast="-2000"/>
            <a:extLst>
              <a:ext uri="{28A0092B-C50C-407E-A947-70E740481C1C}">
                <a14:useLocalDpi xmlns:a14="http://schemas.microsoft.com/office/drawing/2010/main"/>
              </a:ext>
            </a:extLst>
          </a:blip>
          <a:srcRect/>
          <a:stretch>
            <a:fillRect/>
          </a:stretch>
        </p:blipFill>
        <p:spPr bwMode="auto">
          <a:xfrm>
            <a:off x="4419600" y="1187450"/>
            <a:ext cx="4132263"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8" name="Picture 3" descr="combined_fu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1000" y="228600"/>
            <a:ext cx="3244850" cy="6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Line 5"/>
          <p:cNvSpPr>
            <a:spLocks noChangeShapeType="1"/>
          </p:cNvSpPr>
          <p:nvPr/>
        </p:nvSpPr>
        <p:spPr bwMode="auto">
          <a:xfrm>
            <a:off x="4419600" y="40386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0180" name="Group 6"/>
          <p:cNvGrpSpPr>
            <a:grpSpLocks/>
          </p:cNvGrpSpPr>
          <p:nvPr/>
        </p:nvGrpSpPr>
        <p:grpSpPr bwMode="auto">
          <a:xfrm>
            <a:off x="1066800" y="1219200"/>
            <a:ext cx="7467600" cy="3429000"/>
            <a:chOff x="672" y="768"/>
            <a:chExt cx="4704" cy="2160"/>
          </a:xfrm>
        </p:grpSpPr>
        <p:sp>
          <p:nvSpPr>
            <p:cNvPr id="50184" name="Rectangle 7"/>
            <p:cNvSpPr>
              <a:spLocks noChangeArrowheads="1"/>
            </p:cNvSpPr>
            <p:nvPr/>
          </p:nvSpPr>
          <p:spPr bwMode="auto">
            <a:xfrm>
              <a:off x="672" y="2688"/>
              <a:ext cx="336" cy="24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1"/>
                </a:solidFill>
              </a:endParaRPr>
            </a:p>
          </p:txBody>
        </p:sp>
        <p:sp>
          <p:nvSpPr>
            <p:cNvPr id="50185" name="Line 8"/>
            <p:cNvSpPr>
              <a:spLocks noChangeShapeType="1"/>
            </p:cNvSpPr>
            <p:nvPr/>
          </p:nvSpPr>
          <p:spPr bwMode="auto">
            <a:xfrm flipV="1">
              <a:off x="1008" y="768"/>
              <a:ext cx="1776" cy="192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6" name="Line 9"/>
            <p:cNvSpPr>
              <a:spLocks noChangeShapeType="1"/>
            </p:cNvSpPr>
            <p:nvPr/>
          </p:nvSpPr>
          <p:spPr bwMode="auto">
            <a:xfrm flipV="1">
              <a:off x="1008" y="2544"/>
              <a:ext cx="1776" cy="384"/>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7" name="Rectangle 10"/>
            <p:cNvSpPr>
              <a:spLocks noChangeArrowheads="1"/>
            </p:cNvSpPr>
            <p:nvPr/>
          </p:nvSpPr>
          <p:spPr bwMode="auto">
            <a:xfrm>
              <a:off x="2784" y="768"/>
              <a:ext cx="2592" cy="1776"/>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chemeClr val="tx1"/>
                </a:solidFill>
              </a:endParaRPr>
            </a:p>
          </p:txBody>
        </p:sp>
      </p:grpSp>
      <p:pic>
        <p:nvPicPr>
          <p:cNvPr id="200716" name="Picture 12" descr="raw"/>
          <p:cNvPicPr>
            <a:picLocks noChangeAspect="1" noChangeArrowheads="1"/>
          </p:cNvPicPr>
          <p:nvPr/>
        </p:nvPicPr>
        <p:blipFill>
          <a:blip r:embed="rId4" cstate="print">
            <a:lum contrast="-2000"/>
            <a:extLst>
              <a:ext uri="{28A0092B-C50C-407E-A947-70E740481C1C}">
                <a14:useLocalDpi xmlns:a14="http://schemas.microsoft.com/office/drawing/2010/main"/>
              </a:ext>
            </a:extLst>
          </a:blip>
          <a:srcRect/>
          <a:stretch>
            <a:fillRect/>
          </a:stretch>
        </p:blipFill>
        <p:spPr bwMode="auto">
          <a:xfrm>
            <a:off x="152400" y="1219200"/>
            <a:ext cx="4132263"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4299" name="Rectangle 13"/>
          <p:cNvSpPr>
            <a:spLocks noGrp="1" noChangeArrowheads="1"/>
          </p:cNvSpPr>
          <p:nvPr>
            <p:ph type="body" sz="half" idx="4294967295"/>
          </p:nvPr>
        </p:nvSpPr>
        <p:spPr>
          <a:xfrm>
            <a:off x="4191000" y="4343400"/>
            <a:ext cx="4572000" cy="1905000"/>
          </a:xfrm>
        </p:spPr>
        <p:txBody>
          <a:bodyPr/>
          <a:lstStyle/>
          <a:p>
            <a:pPr eaLnBrk="1" hangingPunct="1">
              <a:lnSpc>
                <a:spcPct val="80000"/>
              </a:lnSpc>
              <a:defRPr/>
            </a:pPr>
            <a:r>
              <a:rPr lang="en-US" sz="1600" dirty="0" smtClean="0">
                <a:cs typeface="+mn-cs"/>
              </a:rPr>
              <a:t>VIRUS data reduced with two independent pipelines </a:t>
            </a:r>
          </a:p>
          <a:p>
            <a:pPr eaLnBrk="1" hangingPunct="1">
              <a:lnSpc>
                <a:spcPct val="80000"/>
              </a:lnSpc>
              <a:defRPr/>
            </a:pPr>
            <a:r>
              <a:rPr lang="en-US" sz="1600" dirty="0" smtClean="0">
                <a:solidFill>
                  <a:srgbClr val="FF0000"/>
                </a:solidFill>
                <a:cs typeface="+mn-cs"/>
              </a:rPr>
              <a:t>Vaccine </a:t>
            </a:r>
            <a:r>
              <a:rPr lang="en-US" sz="1600" dirty="0" smtClean="0">
                <a:cs typeface="+mn-cs"/>
              </a:rPr>
              <a:t>(U. Texas) and </a:t>
            </a:r>
            <a:r>
              <a:rPr lang="en-US" sz="1600" dirty="0" smtClean="0">
                <a:solidFill>
                  <a:srgbClr val="FF0000"/>
                </a:solidFill>
                <a:cs typeface="+mn-cs"/>
              </a:rPr>
              <a:t>Cure</a:t>
            </a:r>
            <a:r>
              <a:rPr lang="en-US" sz="1600" dirty="0" smtClean="0">
                <a:cs typeface="+mn-cs"/>
              </a:rPr>
              <a:t> (USM/MPE Munich)</a:t>
            </a:r>
          </a:p>
          <a:p>
            <a:pPr eaLnBrk="1" hangingPunct="1">
              <a:lnSpc>
                <a:spcPct val="80000"/>
              </a:lnSpc>
              <a:defRPr/>
            </a:pPr>
            <a:r>
              <a:rPr lang="en-US" sz="1600" dirty="0" smtClean="0">
                <a:cs typeface="+mn-cs"/>
              </a:rPr>
              <a:t>5</a:t>
            </a:r>
            <a:r>
              <a:rPr lang="el-GR" sz="1600" dirty="0" smtClean="0">
                <a:cs typeface="+mn-cs"/>
              </a:rPr>
              <a:t>σ</a:t>
            </a:r>
            <a:r>
              <a:rPr lang="en-US" sz="1600" dirty="0" smtClean="0">
                <a:cs typeface="+mn-cs"/>
              </a:rPr>
              <a:t> flux limit of ~6x10</a:t>
            </a:r>
            <a:r>
              <a:rPr lang="en-US" sz="1600" baseline="36000" dirty="0" smtClean="0">
                <a:cs typeface="+mn-cs"/>
              </a:rPr>
              <a:t>-17</a:t>
            </a:r>
            <a:r>
              <a:rPr lang="en-US" sz="1600" dirty="0" smtClean="0">
                <a:cs typeface="+mn-cs"/>
              </a:rPr>
              <a:t> erg/s/cm</a:t>
            </a:r>
            <a:r>
              <a:rPr lang="en-US" sz="1600" baseline="30000" dirty="0" smtClean="0">
                <a:cs typeface="+mn-cs"/>
              </a:rPr>
              <a:t>2</a:t>
            </a:r>
            <a:r>
              <a:rPr lang="en-US" sz="1600" dirty="0" smtClean="0">
                <a:cs typeface="+mn-cs"/>
              </a:rPr>
              <a:t> for a point-source and unresolved line</a:t>
            </a:r>
          </a:p>
        </p:txBody>
      </p:sp>
      <p:sp>
        <p:nvSpPr>
          <p:cNvPr id="13" name="Rectangle 13"/>
          <p:cNvSpPr txBox="1">
            <a:spLocks noChangeArrowheads="1"/>
          </p:cNvSpPr>
          <p:nvPr/>
        </p:nvSpPr>
        <p:spPr bwMode="auto">
          <a:xfrm>
            <a:off x="3733800" y="304800"/>
            <a:ext cx="2971800" cy="6556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a:solidFill>
                  <a:srgbClr val="000099"/>
                </a:solidFill>
                <a:latin typeface="+mj-lt"/>
                <a:ea typeface="+mj-ea"/>
                <a:cs typeface="+mj-cs"/>
              </a:defRPr>
            </a:lvl1pPr>
            <a:lvl2pPr algn="ctr" rtl="0" eaLnBrk="0" fontAlgn="base" hangingPunct="0">
              <a:spcBef>
                <a:spcPct val="0"/>
              </a:spcBef>
              <a:spcAft>
                <a:spcPct val="0"/>
              </a:spcAft>
              <a:defRPr sz="2800">
                <a:solidFill>
                  <a:srgbClr val="000099"/>
                </a:solidFill>
                <a:latin typeface="Arial" charset="0"/>
              </a:defRPr>
            </a:lvl2pPr>
            <a:lvl3pPr algn="ctr" rtl="0" eaLnBrk="0" fontAlgn="base" hangingPunct="0">
              <a:spcBef>
                <a:spcPct val="0"/>
              </a:spcBef>
              <a:spcAft>
                <a:spcPct val="0"/>
              </a:spcAft>
              <a:defRPr sz="2800">
                <a:solidFill>
                  <a:srgbClr val="000099"/>
                </a:solidFill>
                <a:latin typeface="Arial" charset="0"/>
              </a:defRPr>
            </a:lvl3pPr>
            <a:lvl4pPr algn="ctr" rtl="0" eaLnBrk="0" fontAlgn="base" hangingPunct="0">
              <a:spcBef>
                <a:spcPct val="0"/>
              </a:spcBef>
              <a:spcAft>
                <a:spcPct val="0"/>
              </a:spcAft>
              <a:defRPr sz="2800">
                <a:solidFill>
                  <a:srgbClr val="000099"/>
                </a:solidFill>
                <a:latin typeface="Arial" charset="0"/>
              </a:defRPr>
            </a:lvl4pPr>
            <a:lvl5pPr algn="ctr" rtl="0" eaLnBrk="0" fontAlgn="base" hangingPunct="0">
              <a:spcBef>
                <a:spcPct val="0"/>
              </a:spcBef>
              <a:spcAft>
                <a:spcPct val="0"/>
              </a:spcAft>
              <a:defRPr sz="2800">
                <a:solidFill>
                  <a:srgbClr val="000099"/>
                </a:solidFill>
                <a:latin typeface="Arial" charset="0"/>
              </a:defRPr>
            </a:lvl5pPr>
            <a:lvl6pPr marL="457200" algn="ctr" rtl="0" fontAlgn="base">
              <a:spcBef>
                <a:spcPct val="0"/>
              </a:spcBef>
              <a:spcAft>
                <a:spcPct val="0"/>
              </a:spcAft>
              <a:defRPr sz="2800">
                <a:solidFill>
                  <a:srgbClr val="000099"/>
                </a:solidFill>
                <a:latin typeface="Arial" charset="0"/>
              </a:defRPr>
            </a:lvl6pPr>
            <a:lvl7pPr marL="914400" algn="ctr" rtl="0" fontAlgn="base">
              <a:spcBef>
                <a:spcPct val="0"/>
              </a:spcBef>
              <a:spcAft>
                <a:spcPct val="0"/>
              </a:spcAft>
              <a:defRPr sz="2800">
                <a:solidFill>
                  <a:srgbClr val="000099"/>
                </a:solidFill>
                <a:latin typeface="Arial" charset="0"/>
              </a:defRPr>
            </a:lvl7pPr>
            <a:lvl8pPr marL="1371600" algn="ctr" rtl="0" fontAlgn="base">
              <a:spcBef>
                <a:spcPct val="0"/>
              </a:spcBef>
              <a:spcAft>
                <a:spcPct val="0"/>
              </a:spcAft>
              <a:defRPr sz="2800">
                <a:solidFill>
                  <a:srgbClr val="000099"/>
                </a:solidFill>
                <a:latin typeface="Arial" charset="0"/>
              </a:defRPr>
            </a:lvl8pPr>
            <a:lvl9pPr marL="1828800" algn="ctr" rtl="0" fontAlgn="base">
              <a:spcBef>
                <a:spcPct val="0"/>
              </a:spcBef>
              <a:spcAft>
                <a:spcPct val="0"/>
              </a:spcAft>
              <a:defRPr sz="2800">
                <a:solidFill>
                  <a:srgbClr val="000099"/>
                </a:solidFill>
                <a:latin typeface="Arial" charset="0"/>
              </a:defRPr>
            </a:lvl9pPr>
          </a:lstStyle>
          <a:p>
            <a:pPr eaLnBrk="1" hangingPunct="1">
              <a:defRPr/>
            </a:pPr>
            <a:r>
              <a:rPr lang="en-US" smtClean="0"/>
              <a:t>Example Data</a:t>
            </a:r>
            <a:endParaRPr lang="en-US" dirty="0" smtClean="0"/>
          </a:p>
        </p:txBody>
      </p:sp>
    </p:spTree>
    <p:extLst>
      <p:ext uri="{BB962C8B-B14F-4D97-AF65-F5344CB8AC3E}">
        <p14:creationId xmlns:p14="http://schemas.microsoft.com/office/powerpoint/2010/main" val="328944023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0716"/>
                                        </p:tgtEl>
                                        <p:attrNameLst>
                                          <p:attrName>style.visibility</p:attrName>
                                        </p:attrNameLst>
                                      </p:cBhvr>
                                      <p:to>
                                        <p:strVal val="visible"/>
                                      </p:to>
                                    </p:set>
                                    <p:animEffect transition="in" filter="fade">
                                      <p:cBhvr>
                                        <p:cTn id="7" dur="500"/>
                                        <p:tgtEl>
                                          <p:spTgt spid="200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Rectangle 2"/>
          <p:cNvSpPr>
            <a:spLocks noChangeArrowheads="1"/>
          </p:cNvSpPr>
          <p:nvPr/>
        </p:nvSpPr>
        <p:spPr bwMode="auto">
          <a:xfrm rot="16200000">
            <a:off x="-1752600" y="3429000"/>
            <a:ext cx="4114800" cy="304800"/>
          </a:xfrm>
          <a:prstGeom prst="rect">
            <a:avLst/>
          </a:prstGeom>
          <a:noFill/>
          <a:ln w="9525">
            <a:noFill/>
            <a:miter lim="800000"/>
            <a:headEnd/>
            <a:tailEnd/>
          </a:ln>
        </p:spPr>
        <p:txBody>
          <a:bodyPr anchor="ctr"/>
          <a:lstStyle/>
          <a:p>
            <a:pPr algn="ctr"/>
            <a:r>
              <a:rPr lang="en-US" sz="2000" dirty="0">
                <a:solidFill>
                  <a:srgbClr val="0000FF"/>
                </a:solidFill>
                <a:latin typeface="Calibri" pitchFamily="34" charset="0"/>
              </a:rPr>
              <a:t>LYMAN ALPHA EMITTERS</a:t>
            </a:r>
          </a:p>
        </p:txBody>
      </p:sp>
      <p:pic>
        <p:nvPicPr>
          <p:cNvPr id="551938" name="Picture 3"/>
          <p:cNvPicPr>
            <a:picLocks noChangeAspect="1" noChangeArrowheads="1"/>
          </p:cNvPicPr>
          <p:nvPr/>
        </p:nvPicPr>
        <p:blipFill>
          <a:blip r:embed="rId2"/>
          <a:srcRect/>
          <a:stretch>
            <a:fillRect/>
          </a:stretch>
        </p:blipFill>
        <p:spPr bwMode="auto">
          <a:xfrm>
            <a:off x="457200" y="942975"/>
            <a:ext cx="3505200" cy="5915025"/>
          </a:xfrm>
          <a:prstGeom prst="rect">
            <a:avLst/>
          </a:prstGeom>
          <a:noFill/>
          <a:ln w="9525">
            <a:noFill/>
            <a:miter lim="800000"/>
            <a:headEnd/>
            <a:tailEnd/>
          </a:ln>
        </p:spPr>
      </p:pic>
      <p:pic>
        <p:nvPicPr>
          <p:cNvPr id="551939" name="Picture 4"/>
          <p:cNvPicPr>
            <a:picLocks noChangeAspect="1" noChangeArrowheads="1"/>
          </p:cNvPicPr>
          <p:nvPr/>
        </p:nvPicPr>
        <p:blipFill>
          <a:blip r:embed="rId3"/>
          <a:srcRect/>
          <a:stretch>
            <a:fillRect/>
          </a:stretch>
        </p:blipFill>
        <p:spPr bwMode="auto">
          <a:xfrm>
            <a:off x="4876800" y="893763"/>
            <a:ext cx="3581400" cy="5964237"/>
          </a:xfrm>
          <a:prstGeom prst="rect">
            <a:avLst/>
          </a:prstGeom>
          <a:noFill/>
          <a:ln w="9525">
            <a:noFill/>
            <a:miter lim="800000"/>
            <a:headEnd/>
            <a:tailEnd/>
          </a:ln>
        </p:spPr>
      </p:pic>
      <p:sp>
        <p:nvSpPr>
          <p:cNvPr id="551940" name="Rectangle 2"/>
          <p:cNvSpPr>
            <a:spLocks noChangeArrowheads="1"/>
          </p:cNvSpPr>
          <p:nvPr/>
        </p:nvSpPr>
        <p:spPr bwMode="auto">
          <a:xfrm rot="16200000">
            <a:off x="2552700" y="3314700"/>
            <a:ext cx="4114800" cy="381000"/>
          </a:xfrm>
          <a:prstGeom prst="rect">
            <a:avLst/>
          </a:prstGeom>
          <a:noFill/>
          <a:ln w="9525">
            <a:noFill/>
            <a:miter lim="800000"/>
            <a:headEnd/>
            <a:tailEnd/>
          </a:ln>
        </p:spPr>
        <p:txBody>
          <a:bodyPr anchor="ctr"/>
          <a:lstStyle/>
          <a:p>
            <a:pPr algn="ctr"/>
            <a:r>
              <a:rPr lang="en-US" sz="2000" dirty="0">
                <a:solidFill>
                  <a:srgbClr val="0000FF"/>
                </a:solidFill>
                <a:latin typeface="Calibri" pitchFamily="34" charset="0"/>
              </a:rPr>
              <a:t>Low-z GALAXIES</a:t>
            </a:r>
          </a:p>
        </p:txBody>
      </p:sp>
      <p:sp>
        <p:nvSpPr>
          <p:cNvPr id="551941" name="Title 1"/>
          <p:cNvSpPr>
            <a:spLocks/>
          </p:cNvSpPr>
          <p:nvPr/>
        </p:nvSpPr>
        <p:spPr bwMode="auto">
          <a:xfrm>
            <a:off x="228600" y="152400"/>
            <a:ext cx="5638800" cy="609600"/>
          </a:xfrm>
          <a:prstGeom prst="rect">
            <a:avLst/>
          </a:prstGeom>
          <a:noFill/>
          <a:ln w="9525">
            <a:noFill/>
            <a:miter lim="800000"/>
            <a:headEnd/>
            <a:tailEnd/>
          </a:ln>
        </p:spPr>
        <p:txBody>
          <a:bodyPr anchor="ctr"/>
          <a:lstStyle/>
          <a:p>
            <a:pPr algn="ctr" eaLnBrk="0" hangingPunct="0"/>
            <a:r>
              <a:rPr lang="en-US" sz="2400" dirty="0" smtClean="0">
                <a:solidFill>
                  <a:srgbClr val="000090"/>
                </a:solidFill>
              </a:rPr>
              <a:t>HPS example </a:t>
            </a:r>
            <a:r>
              <a:rPr lang="en-US" sz="2400" dirty="0">
                <a:solidFill>
                  <a:srgbClr val="000090"/>
                </a:solidFill>
              </a:rPr>
              <a:t>galaxies</a:t>
            </a:r>
          </a:p>
        </p:txBody>
      </p:sp>
      <p:sp>
        <p:nvSpPr>
          <p:cNvPr id="2" name="TextBox 1"/>
          <p:cNvSpPr txBox="1"/>
          <p:nvPr/>
        </p:nvSpPr>
        <p:spPr>
          <a:xfrm>
            <a:off x="1890869" y="609600"/>
            <a:ext cx="2147731" cy="369332"/>
          </a:xfrm>
          <a:prstGeom prst="rect">
            <a:avLst/>
          </a:prstGeom>
          <a:noFill/>
        </p:spPr>
        <p:txBody>
          <a:bodyPr wrap="none" rtlCol="0">
            <a:spAutoFit/>
          </a:bodyPr>
          <a:lstStyle/>
          <a:p>
            <a:r>
              <a:rPr lang="en-US" dirty="0" smtClean="0"/>
              <a:t>Adams et al (2010)</a:t>
            </a:r>
            <a:endParaRPr lang="en-US" dirty="0"/>
          </a:p>
        </p:txBody>
      </p:sp>
    </p:spTree>
    <p:extLst>
      <p:ext uri="{BB962C8B-B14F-4D97-AF65-F5344CB8AC3E}">
        <p14:creationId xmlns:p14="http://schemas.microsoft.com/office/powerpoint/2010/main" val="8916237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4" name="Content Placeholder 3"/>
          <p:cNvSpPr>
            <a:spLocks noGrp="1"/>
          </p:cNvSpPr>
          <p:nvPr>
            <p:ph sz="half" idx="1"/>
          </p:nvPr>
        </p:nvSpPr>
        <p:spPr/>
        <p:txBody>
          <a:bodyPr/>
          <a:lstStyle/>
          <a:p>
            <a:r>
              <a:rPr lang="en-US" sz="2000" dirty="0" smtClean="0"/>
              <a:t>Motivation</a:t>
            </a:r>
          </a:p>
          <a:p>
            <a:pPr lvl="1"/>
            <a:r>
              <a:rPr lang="en-US" sz="1600" dirty="0" smtClean="0"/>
              <a:t>Wide field 3D spectroscopic surveys</a:t>
            </a:r>
          </a:p>
          <a:p>
            <a:pPr lvl="1"/>
            <a:r>
              <a:rPr lang="en-US" sz="1600" dirty="0" smtClean="0"/>
              <a:t>HETDEX and VIRUS</a:t>
            </a:r>
          </a:p>
          <a:p>
            <a:r>
              <a:rPr lang="en-US" sz="2000" dirty="0" smtClean="0"/>
              <a:t>Design overview of VIRUS – 35k fibers on sky</a:t>
            </a:r>
          </a:p>
          <a:p>
            <a:pPr lvl="1"/>
            <a:r>
              <a:rPr lang="en-US" sz="1600" dirty="0" smtClean="0"/>
              <a:t>Spectrograph</a:t>
            </a:r>
          </a:p>
          <a:p>
            <a:pPr lvl="1"/>
            <a:r>
              <a:rPr lang="en-US" sz="1600" dirty="0" smtClean="0"/>
              <a:t>IFUs</a:t>
            </a:r>
          </a:p>
          <a:p>
            <a:pPr lvl="1"/>
            <a:r>
              <a:rPr lang="en-US" sz="1600" dirty="0" smtClean="0"/>
              <a:t>Deployment</a:t>
            </a:r>
          </a:p>
          <a:p>
            <a:r>
              <a:rPr lang="en-US" sz="2000" dirty="0" smtClean="0"/>
              <a:t>IFU Development and testing</a:t>
            </a:r>
          </a:p>
          <a:p>
            <a:pPr lvl="1"/>
            <a:r>
              <a:rPr lang="en-US" sz="1600" dirty="0" smtClean="0"/>
              <a:t>Design prototyping – VIRUS-P and evolution of VIFU design</a:t>
            </a:r>
          </a:p>
          <a:p>
            <a:pPr lvl="1"/>
            <a:r>
              <a:rPr lang="en-US" sz="1600" dirty="0" smtClean="0"/>
              <a:t>Lifetime testing </a:t>
            </a:r>
          </a:p>
          <a:p>
            <a:pPr lvl="1"/>
            <a:r>
              <a:rPr lang="en-US" sz="1600" dirty="0" smtClean="0"/>
              <a:t>Final production design </a:t>
            </a:r>
            <a:endParaRPr lang="en-US" sz="1600" dirty="0" smtClean="0"/>
          </a:p>
          <a:p>
            <a:r>
              <a:rPr lang="en-US" dirty="0"/>
              <a:t>IFU production</a:t>
            </a:r>
          </a:p>
          <a:p>
            <a:pPr lvl="1"/>
            <a:r>
              <a:rPr lang="en-US" sz="1600" dirty="0"/>
              <a:t>Requirements flow down</a:t>
            </a:r>
          </a:p>
          <a:p>
            <a:pPr lvl="1"/>
            <a:r>
              <a:rPr lang="en-US" sz="1600" dirty="0"/>
              <a:t>Vendor </a:t>
            </a:r>
            <a:r>
              <a:rPr lang="en-US" sz="1600" dirty="0" smtClean="0"/>
              <a:t>relationships</a:t>
            </a:r>
            <a:endParaRPr lang="en-US" sz="1600" dirty="0"/>
          </a:p>
        </p:txBody>
      </p:sp>
      <p:sp>
        <p:nvSpPr>
          <p:cNvPr id="5" name="Content Placeholder 4"/>
          <p:cNvSpPr>
            <a:spLocks noGrp="1"/>
          </p:cNvSpPr>
          <p:nvPr>
            <p:ph sz="half" idx="2"/>
          </p:nvPr>
        </p:nvSpPr>
        <p:spPr>
          <a:xfrm>
            <a:off x="4648200" y="1219200"/>
            <a:ext cx="4419600" cy="5638800"/>
          </a:xfrm>
        </p:spPr>
        <p:txBody>
          <a:bodyPr/>
          <a:lstStyle/>
          <a:p>
            <a:r>
              <a:rPr lang="en-US" sz="2000" dirty="0" smtClean="0"/>
              <a:t>Acceptance </a:t>
            </a:r>
            <a:r>
              <a:rPr lang="en-US" sz="2000" dirty="0" smtClean="0"/>
              <a:t>testing and characterization</a:t>
            </a:r>
          </a:p>
          <a:p>
            <a:pPr lvl="1"/>
            <a:r>
              <a:rPr lang="en-US" sz="1600" dirty="0"/>
              <a:t>Acceptance testing</a:t>
            </a:r>
          </a:p>
          <a:p>
            <a:pPr lvl="1"/>
            <a:r>
              <a:rPr lang="en-US" sz="1600" dirty="0"/>
              <a:t>Characterization</a:t>
            </a:r>
            <a:endParaRPr lang="en-US" sz="2000" dirty="0"/>
          </a:p>
          <a:p>
            <a:r>
              <a:rPr lang="en-US" dirty="0"/>
              <a:t>System testing </a:t>
            </a:r>
          </a:p>
          <a:p>
            <a:pPr lvl="1"/>
            <a:r>
              <a:rPr lang="en-US" sz="1600" dirty="0"/>
              <a:t>Image quality</a:t>
            </a:r>
          </a:p>
          <a:p>
            <a:pPr lvl="1"/>
            <a:r>
              <a:rPr lang="en-US" sz="1600" dirty="0"/>
              <a:t>Fiber throughput and uniformity</a:t>
            </a:r>
          </a:p>
          <a:p>
            <a:r>
              <a:rPr lang="en-US" sz="2000" dirty="0" smtClean="0"/>
              <a:t>Data </a:t>
            </a:r>
            <a:r>
              <a:rPr lang="en-US" sz="2000" dirty="0" smtClean="0"/>
              <a:t>reduction and analysis</a:t>
            </a:r>
          </a:p>
          <a:p>
            <a:pPr lvl="1"/>
            <a:r>
              <a:rPr lang="en-US" sz="1600" dirty="0" smtClean="0"/>
              <a:t>The science requirements</a:t>
            </a:r>
          </a:p>
          <a:p>
            <a:pPr lvl="1"/>
            <a:r>
              <a:rPr lang="en-US" sz="1600" dirty="0" smtClean="0"/>
              <a:t>Cure</a:t>
            </a:r>
          </a:p>
          <a:p>
            <a:pPr lvl="1"/>
            <a:r>
              <a:rPr lang="en-US" sz="1600" dirty="0" smtClean="0"/>
              <a:t>Experience with VIRUS-P</a:t>
            </a:r>
          </a:p>
          <a:p>
            <a:r>
              <a:rPr lang="en-US" sz="2000" dirty="0" smtClean="0"/>
              <a:t>Deployment Plan</a:t>
            </a:r>
            <a:endParaRPr lang="en-US" sz="2000" dirty="0" smtClean="0"/>
          </a:p>
          <a:p>
            <a:r>
              <a:rPr lang="en-US" sz="2000" dirty="0" smtClean="0"/>
              <a:t>Replicated fiber-fed </a:t>
            </a:r>
            <a:r>
              <a:rPr lang="en-US" sz="2000" dirty="0" smtClean="0"/>
              <a:t>spectrographs in the broader context</a:t>
            </a:r>
            <a:endParaRPr lang="en-US" sz="2000" dirty="0"/>
          </a:p>
        </p:txBody>
      </p:sp>
    </p:spTree>
    <p:extLst>
      <p:ext uri="{BB962C8B-B14F-4D97-AF65-F5344CB8AC3E}">
        <p14:creationId xmlns:p14="http://schemas.microsoft.com/office/powerpoint/2010/main" val="322690817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5486400" cy="655638"/>
          </a:xfrm>
        </p:spPr>
        <p:txBody>
          <a:bodyPr/>
          <a:lstStyle/>
          <a:p>
            <a:r>
              <a:rPr lang="en-US" dirty="0" smtClean="0"/>
              <a:t>VIRUS-P as </a:t>
            </a:r>
            <a:r>
              <a:rPr lang="en-US" dirty="0" smtClean="0"/>
              <a:t>IFU </a:t>
            </a:r>
            <a:r>
              <a:rPr lang="en-US" dirty="0" smtClean="0"/>
              <a:t>test bed</a:t>
            </a:r>
            <a:br>
              <a:rPr lang="en-US" dirty="0" smtClean="0"/>
            </a:br>
            <a:r>
              <a:rPr lang="en-US" dirty="0" smtClean="0"/>
              <a:t>- degradation of VP2 IFU</a:t>
            </a:r>
            <a:endParaRPr lang="en-US" dirty="0"/>
          </a:p>
        </p:txBody>
      </p:sp>
      <p:sp>
        <p:nvSpPr>
          <p:cNvPr id="6" name="Text Placeholder 5"/>
          <p:cNvSpPr>
            <a:spLocks noGrp="1"/>
          </p:cNvSpPr>
          <p:nvPr>
            <p:ph type="body" sz="half" idx="1"/>
          </p:nvPr>
        </p:nvSpPr>
        <p:spPr>
          <a:xfrm>
            <a:off x="152400" y="1219200"/>
            <a:ext cx="5410200" cy="5410200"/>
          </a:xfrm>
        </p:spPr>
        <p:txBody>
          <a:bodyPr/>
          <a:lstStyle/>
          <a:p>
            <a:r>
              <a:rPr lang="en-US" dirty="0" smtClean="0"/>
              <a:t>The VP2 cable was 15 m long and was used at HET as well as at the Smith Telescope</a:t>
            </a:r>
          </a:p>
          <a:p>
            <a:pPr lvl="1"/>
            <a:r>
              <a:rPr lang="en-US" dirty="0" smtClean="0"/>
              <a:t>Each </a:t>
            </a:r>
            <a:r>
              <a:rPr lang="en-US" dirty="0" smtClean="0"/>
              <a:t>month </a:t>
            </a:r>
            <a:r>
              <a:rPr lang="en-US" dirty="0" smtClean="0"/>
              <a:t>the instrument was dismounted and the IFU coiled as shown</a:t>
            </a:r>
          </a:p>
          <a:p>
            <a:pPr lvl="1"/>
            <a:r>
              <a:rPr lang="en-US" dirty="0" smtClean="0"/>
              <a:t>After 3 years </a:t>
            </a:r>
            <a:r>
              <a:rPr lang="en-US" dirty="0"/>
              <a:t>of operation </a:t>
            </a:r>
            <a:r>
              <a:rPr lang="en-US" dirty="0" smtClean="0"/>
              <a:t>transmission decrease was seen in 18</a:t>
            </a:r>
            <a:r>
              <a:rPr lang="en-US" dirty="0"/>
              <a:t> </a:t>
            </a:r>
            <a:r>
              <a:rPr lang="en-US" dirty="0" smtClean="0"/>
              <a:t>of 246 fibers</a:t>
            </a:r>
          </a:p>
          <a:p>
            <a:pPr lvl="2"/>
            <a:r>
              <a:rPr lang="en-US" dirty="0" smtClean="0"/>
              <a:t>All in the corners – very strong “explosive” FRD (up to 85% loss)</a:t>
            </a:r>
          </a:p>
          <a:p>
            <a:pPr lvl="1"/>
            <a:r>
              <a:rPr lang="en-US" dirty="0" smtClean="0"/>
              <a:t>Diagnosed as due to local stress at the head, caused by repeated twisting the </a:t>
            </a:r>
            <a:r>
              <a:rPr lang="en-US" dirty="0" smtClean="0"/>
              <a:t>fibers</a:t>
            </a:r>
          </a:p>
          <a:p>
            <a:pPr lvl="1"/>
            <a:r>
              <a:rPr lang="en-US" dirty="0" smtClean="0"/>
              <a:t>Clearly demonstrated with FRD test bench at UT</a:t>
            </a:r>
            <a:r>
              <a:rPr lang="en-US" dirty="0" smtClean="0"/>
              <a:t> </a:t>
            </a:r>
            <a:endParaRPr lang="en-US" dirty="0" smtClean="0"/>
          </a:p>
          <a:p>
            <a:r>
              <a:rPr lang="en-US" dirty="0" smtClean="0"/>
              <a:t>VIFU handling protocol now avoids any </a:t>
            </a:r>
            <a:r>
              <a:rPr lang="en-US" dirty="0" smtClean="0"/>
              <a:t>twisting (and V-P IFU was replaced)</a:t>
            </a:r>
            <a:endParaRPr lang="en-US" dirty="0" smtClean="0"/>
          </a:p>
          <a:p>
            <a:pPr lvl="1"/>
            <a:r>
              <a:rPr lang="en-US" dirty="0" smtClean="0"/>
              <a:t>Ramifications for “orbital style fiber positioners that twist the fiber?</a:t>
            </a:r>
            <a:endParaRPr lang="en-US" dirty="0"/>
          </a:p>
        </p:txBody>
      </p:sp>
      <p:pic>
        <p:nvPicPr>
          <p:cNvPr id="9" name="Content Placeholder 8"/>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r="-1"/>
          <a:stretch/>
        </p:blipFill>
        <p:spPr bwMode="auto">
          <a:xfrm>
            <a:off x="5930900" y="1295400"/>
            <a:ext cx="3060700" cy="236220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157968" y="2971800"/>
            <a:ext cx="833632" cy="400110"/>
          </a:xfrm>
          <a:prstGeom prst="rect">
            <a:avLst/>
          </a:prstGeom>
          <a:solidFill>
            <a:schemeClr val="tx1">
              <a:alpha val="50000"/>
            </a:schemeClr>
          </a:solidFill>
        </p:spPr>
        <p:txBody>
          <a:bodyPr wrap="none" rtlCol="0">
            <a:spAutoFit/>
          </a:bodyPr>
          <a:lstStyle/>
          <a:p>
            <a:r>
              <a:rPr lang="en-US" sz="2000" dirty="0" smtClean="0">
                <a:solidFill>
                  <a:schemeClr val="bg1"/>
                </a:solidFill>
              </a:rPr>
              <a:t>= bad</a:t>
            </a:r>
            <a:endParaRPr lang="en-US" sz="2000" dirty="0">
              <a:solidFill>
                <a:schemeClr val="bg1"/>
              </a:solidFill>
            </a:endParaRPr>
          </a:p>
        </p:txBody>
      </p:sp>
      <p:pic>
        <p:nvPicPr>
          <p:cNvPr id="11" name="Picture 22"/>
          <p:cNvPicPr>
            <a:picLocks noGrp="1" noChangeAspect="1"/>
          </p:cNvPicPr>
          <p:nvPr>
            <p:ph sz="quarter" idx="3"/>
          </p:nvPr>
        </p:nvPicPr>
        <p:blipFill rotWithShape="1">
          <a:blip r:embed="rId3" cstate="print">
            <a:extLst>
              <a:ext uri="{28A0092B-C50C-407E-A947-70E740481C1C}">
                <a14:useLocalDpi xmlns:a14="http://schemas.microsoft.com/office/drawing/2010/main"/>
              </a:ext>
            </a:extLst>
          </a:blip>
          <a:srcRect t="-7051" b="-7051"/>
          <a:stretch/>
        </p:blipFill>
        <p:spPr bwMode="auto">
          <a:xfrm>
            <a:off x="5562600" y="3406096"/>
            <a:ext cx="3429000" cy="3686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255943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Lifetime testing</a:t>
            </a:r>
            <a:endParaRPr lang="en-US" dirty="0"/>
          </a:p>
        </p:txBody>
      </p:sp>
      <p:sp>
        <p:nvSpPr>
          <p:cNvPr id="3" name="Content Placeholder 2"/>
          <p:cNvSpPr>
            <a:spLocks noGrp="1"/>
          </p:cNvSpPr>
          <p:nvPr>
            <p:ph sz="half" idx="1"/>
          </p:nvPr>
        </p:nvSpPr>
        <p:spPr>
          <a:xfrm>
            <a:off x="152400" y="1219200"/>
            <a:ext cx="6400800" cy="4876800"/>
          </a:xfrm>
        </p:spPr>
        <p:txBody>
          <a:bodyPr/>
          <a:lstStyle/>
          <a:p>
            <a:r>
              <a:rPr lang="en-US" dirty="0" smtClean="0"/>
              <a:t>Simulation of 9.4 years of motions on the HET in order to validate the cable design</a:t>
            </a:r>
          </a:p>
          <a:p>
            <a:pPr lvl="1"/>
            <a:r>
              <a:rPr lang="en-US" dirty="0" smtClean="0"/>
              <a:t>~100 fibers monitored for FRD in accelerated test over 4 months </a:t>
            </a:r>
            <a:r>
              <a:rPr lang="en-US" dirty="0"/>
              <a:t>of movement (173 km of total </a:t>
            </a:r>
            <a:r>
              <a:rPr lang="en-US" dirty="0" smtClean="0"/>
              <a:t>travel</a:t>
            </a:r>
            <a:r>
              <a:rPr lang="en-US" dirty="0" smtClean="0"/>
              <a:t>)</a:t>
            </a:r>
          </a:p>
          <a:p>
            <a:pPr lvl="2"/>
            <a:r>
              <a:rPr lang="en-US" dirty="0" smtClean="0"/>
              <a:t>Ring test with angle equivalent to f/3.65</a:t>
            </a:r>
            <a:endParaRPr lang="en-US" dirty="0" smtClean="0"/>
          </a:p>
          <a:p>
            <a:pPr lvl="1"/>
            <a:r>
              <a:rPr lang="en-US" dirty="0" smtClean="0"/>
              <a:t>Fiber routing mimicked HET fairly well, a hexapod and linear stage provided the motion</a:t>
            </a:r>
          </a:p>
          <a:p>
            <a:pPr lvl="1"/>
            <a:r>
              <a:rPr lang="en-US" dirty="0" smtClean="0"/>
              <a:t>3 different tracks, wide range </a:t>
            </a:r>
            <a:r>
              <a:rPr lang="en-US" dirty="0"/>
              <a:t>of speeds (0.77 </a:t>
            </a:r>
            <a:r>
              <a:rPr lang="en-US" dirty="0" smtClean="0"/>
              <a:t>to </a:t>
            </a:r>
            <a:r>
              <a:rPr lang="en-US" dirty="0"/>
              <a:t>120 mm/</a:t>
            </a:r>
            <a:r>
              <a:rPr lang="en-US" dirty="0" smtClean="0"/>
              <a:t>s), 24 hour operation</a:t>
            </a:r>
          </a:p>
          <a:p>
            <a:pPr lvl="1"/>
            <a:r>
              <a:rPr lang="en-US" dirty="0" smtClean="0">
                <a:solidFill>
                  <a:srgbClr val="FF0000"/>
                </a:solidFill>
              </a:rPr>
              <a:t>Murphy et al Proc. </a:t>
            </a:r>
            <a:r>
              <a:rPr lang="en-US" dirty="0">
                <a:solidFill>
                  <a:srgbClr val="FF0000"/>
                </a:solidFill>
              </a:rPr>
              <a:t>SPIE </a:t>
            </a:r>
            <a:r>
              <a:rPr lang="en-US" dirty="0" smtClean="0">
                <a:solidFill>
                  <a:srgbClr val="FF0000"/>
                </a:solidFill>
              </a:rPr>
              <a:t>8446</a:t>
            </a:r>
            <a:r>
              <a:rPr lang="en-US" dirty="0">
                <a:solidFill>
                  <a:srgbClr val="FF0000"/>
                </a:solidFill>
              </a:rPr>
              <a:t>, </a:t>
            </a:r>
            <a:r>
              <a:rPr lang="en-US" dirty="0" smtClean="0">
                <a:solidFill>
                  <a:srgbClr val="FF0000"/>
                </a:solidFill>
              </a:rPr>
              <a:t>84465F (2012)</a:t>
            </a:r>
          </a:p>
          <a:p>
            <a:r>
              <a:rPr lang="en-US" dirty="0" smtClean="0"/>
              <a:t>Purpose</a:t>
            </a:r>
          </a:p>
          <a:p>
            <a:pPr lvl="1"/>
            <a:r>
              <a:rPr lang="en-US" dirty="0"/>
              <a:t>S</a:t>
            </a:r>
            <a:r>
              <a:rPr lang="en-US" dirty="0" smtClean="0"/>
              <a:t>tudy </a:t>
            </a:r>
            <a:r>
              <a:rPr lang="en-US" dirty="0"/>
              <a:t>the effect of motion on the VIRUS fiber </a:t>
            </a:r>
            <a:r>
              <a:rPr lang="en-US" dirty="0" smtClean="0"/>
              <a:t>bundles</a:t>
            </a:r>
            <a:endParaRPr lang="en-US" dirty="0"/>
          </a:p>
          <a:p>
            <a:pPr lvl="1"/>
            <a:r>
              <a:rPr lang="en-US" dirty="0"/>
              <a:t>U</a:t>
            </a:r>
            <a:r>
              <a:rPr lang="en-US" dirty="0" smtClean="0"/>
              <a:t>nderstand </a:t>
            </a:r>
            <a:r>
              <a:rPr lang="en-US" dirty="0"/>
              <a:t>the requirements on the calibration systems based on how the fibers pass light while in </a:t>
            </a:r>
            <a:r>
              <a:rPr lang="en-US" dirty="0" smtClean="0"/>
              <a:t>motion</a:t>
            </a:r>
            <a:endParaRPr lang="en-US" dirty="0"/>
          </a:p>
          <a:p>
            <a:pPr lvl="1"/>
            <a:r>
              <a:rPr lang="en-US" dirty="0" smtClean="0"/>
              <a:t>Monitor </a:t>
            </a:r>
            <a:r>
              <a:rPr lang="en-US" dirty="0"/>
              <a:t>fiber breakage and changes in transmission </a:t>
            </a:r>
            <a:r>
              <a:rPr lang="en-US" dirty="0" smtClean="0"/>
              <a:t>and FRD over </a:t>
            </a:r>
            <a:r>
              <a:rPr lang="en-US" dirty="0"/>
              <a:t>the lifetime of the fibers.</a:t>
            </a:r>
          </a:p>
          <a:p>
            <a:pPr lvl="1"/>
            <a:endParaRPr lang="en-US" dirty="0"/>
          </a:p>
        </p:txBody>
      </p:sp>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l="-375" r="-375"/>
          <a:stretch/>
        </p:blipFill>
        <p:spPr>
          <a:xfrm>
            <a:off x="6705600" y="1295400"/>
            <a:ext cx="2438400" cy="4876800"/>
          </a:xfrm>
          <a:prstGeom prst="rect">
            <a:avLst/>
          </a:prstGeom>
          <a:ln w="38100">
            <a:solidFill>
              <a:schemeClr val="tx2">
                <a:lumMod val="75000"/>
              </a:schemeClr>
            </a:solidFill>
          </a:ln>
        </p:spPr>
      </p:pic>
      <p:sp>
        <p:nvSpPr>
          <p:cNvPr id="7" name="TextBox 6"/>
          <p:cNvSpPr txBox="1"/>
          <p:nvPr/>
        </p:nvSpPr>
        <p:spPr>
          <a:xfrm>
            <a:off x="6553200" y="6235124"/>
            <a:ext cx="2590800" cy="523220"/>
          </a:xfrm>
          <a:prstGeom prst="rect">
            <a:avLst/>
          </a:prstGeom>
          <a:noFill/>
        </p:spPr>
        <p:txBody>
          <a:bodyPr wrap="square" rtlCol="0">
            <a:spAutoFit/>
          </a:bodyPr>
          <a:lstStyle/>
          <a:p>
            <a:pPr algn="ctr"/>
            <a:r>
              <a:rPr lang="en-US" sz="1400" dirty="0" smtClean="0"/>
              <a:t>Test setup in subterranean rail-gun range at CEM</a:t>
            </a:r>
            <a:endParaRPr lang="en-US" sz="1400" dirty="0"/>
          </a:p>
        </p:txBody>
      </p:sp>
    </p:spTree>
    <p:extLst>
      <p:ext uri="{BB962C8B-B14F-4D97-AF65-F5344CB8AC3E}">
        <p14:creationId xmlns:p14="http://schemas.microsoft.com/office/powerpoint/2010/main" val="30962404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Lifetime testing</a:t>
            </a:r>
            <a:endParaRPr lang="en-US" dirty="0"/>
          </a:p>
        </p:txBody>
      </p:sp>
      <p:sp>
        <p:nvSpPr>
          <p:cNvPr id="3" name="Content Placeholder 2"/>
          <p:cNvSpPr>
            <a:spLocks noGrp="1"/>
          </p:cNvSpPr>
          <p:nvPr>
            <p:ph sz="half" idx="1"/>
          </p:nvPr>
        </p:nvSpPr>
        <p:spPr>
          <a:xfrm>
            <a:off x="152400" y="1219200"/>
            <a:ext cx="6400800" cy="4876800"/>
          </a:xfrm>
        </p:spPr>
        <p:txBody>
          <a:bodyPr/>
          <a:lstStyle/>
          <a:p>
            <a:r>
              <a:rPr lang="en-US" dirty="0" smtClean="0"/>
              <a:t>Simulation of 9.4 years of motions on the HET in order to validate the cable design</a:t>
            </a:r>
          </a:p>
          <a:p>
            <a:pPr lvl="1"/>
            <a:r>
              <a:rPr lang="en-US" dirty="0" smtClean="0"/>
              <a:t>~100 fibers monitored for FRD in accelerated test over 4 months </a:t>
            </a:r>
            <a:r>
              <a:rPr lang="en-US" dirty="0"/>
              <a:t>of movement (173 km of total </a:t>
            </a:r>
            <a:r>
              <a:rPr lang="en-US" dirty="0" smtClean="0"/>
              <a:t>travel)</a:t>
            </a:r>
          </a:p>
          <a:p>
            <a:pPr lvl="1"/>
            <a:r>
              <a:rPr lang="en-US" dirty="0" smtClean="0"/>
              <a:t>Fiber routing mimicked HET fairly well, a hexapod and linear stage provided the motion</a:t>
            </a:r>
          </a:p>
          <a:p>
            <a:pPr lvl="1"/>
            <a:r>
              <a:rPr lang="en-US" dirty="0" smtClean="0"/>
              <a:t>3 different tracks, wide range </a:t>
            </a:r>
            <a:r>
              <a:rPr lang="en-US" dirty="0"/>
              <a:t>of speeds (0.77 </a:t>
            </a:r>
            <a:r>
              <a:rPr lang="en-US" dirty="0" smtClean="0"/>
              <a:t>to </a:t>
            </a:r>
            <a:r>
              <a:rPr lang="en-US" dirty="0"/>
              <a:t>120 mm/</a:t>
            </a:r>
            <a:r>
              <a:rPr lang="en-US" dirty="0" smtClean="0"/>
              <a:t>s), 24 hour operation</a:t>
            </a:r>
          </a:p>
          <a:p>
            <a:pPr lvl="1"/>
            <a:r>
              <a:rPr lang="en-US" dirty="0" smtClean="0">
                <a:solidFill>
                  <a:srgbClr val="FF0000"/>
                </a:solidFill>
              </a:rPr>
              <a:t>Murphy et al Proc. </a:t>
            </a:r>
            <a:r>
              <a:rPr lang="en-US" dirty="0">
                <a:solidFill>
                  <a:srgbClr val="FF0000"/>
                </a:solidFill>
              </a:rPr>
              <a:t>SPIE </a:t>
            </a:r>
            <a:r>
              <a:rPr lang="en-US" dirty="0" smtClean="0">
                <a:solidFill>
                  <a:srgbClr val="FF0000"/>
                </a:solidFill>
              </a:rPr>
              <a:t>8446</a:t>
            </a:r>
            <a:r>
              <a:rPr lang="en-US" dirty="0">
                <a:solidFill>
                  <a:srgbClr val="FF0000"/>
                </a:solidFill>
              </a:rPr>
              <a:t>, </a:t>
            </a:r>
            <a:r>
              <a:rPr lang="en-US" dirty="0" smtClean="0">
                <a:solidFill>
                  <a:srgbClr val="FF0000"/>
                </a:solidFill>
              </a:rPr>
              <a:t>84465F (2012)</a:t>
            </a:r>
          </a:p>
          <a:p>
            <a:r>
              <a:rPr lang="en-US" dirty="0" smtClean="0"/>
              <a:t>Purpose</a:t>
            </a:r>
          </a:p>
          <a:p>
            <a:pPr lvl="1"/>
            <a:r>
              <a:rPr lang="en-US" dirty="0"/>
              <a:t>S</a:t>
            </a:r>
            <a:r>
              <a:rPr lang="en-US" dirty="0" smtClean="0"/>
              <a:t>tudy </a:t>
            </a:r>
            <a:r>
              <a:rPr lang="en-US" dirty="0"/>
              <a:t>the effect of motion on the VIRUS fiber </a:t>
            </a:r>
            <a:r>
              <a:rPr lang="en-US" dirty="0" smtClean="0"/>
              <a:t>bundles</a:t>
            </a:r>
            <a:endParaRPr lang="en-US" dirty="0"/>
          </a:p>
          <a:p>
            <a:pPr lvl="1"/>
            <a:r>
              <a:rPr lang="en-US" dirty="0"/>
              <a:t>U</a:t>
            </a:r>
            <a:r>
              <a:rPr lang="en-US" dirty="0" smtClean="0"/>
              <a:t>nderstand </a:t>
            </a:r>
            <a:r>
              <a:rPr lang="en-US" dirty="0"/>
              <a:t>the requirements on the calibration systems based on how the fibers pass light while in </a:t>
            </a:r>
            <a:r>
              <a:rPr lang="en-US" dirty="0" smtClean="0"/>
              <a:t>motion</a:t>
            </a:r>
            <a:endParaRPr lang="en-US" dirty="0"/>
          </a:p>
          <a:p>
            <a:pPr lvl="1"/>
            <a:r>
              <a:rPr lang="en-US" dirty="0" smtClean="0"/>
              <a:t>Monitor </a:t>
            </a:r>
            <a:r>
              <a:rPr lang="en-US" dirty="0"/>
              <a:t>fiber breakage and changes in transmission over the lifetime of the fibers.</a:t>
            </a:r>
          </a:p>
          <a:p>
            <a:pPr lvl="1"/>
            <a:endParaRPr lang="en-US" dirty="0"/>
          </a:p>
        </p:txBody>
      </p:sp>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l="-375" r="-375"/>
          <a:stretch/>
        </p:blipFill>
        <p:spPr>
          <a:xfrm>
            <a:off x="6705600" y="1295400"/>
            <a:ext cx="2438400" cy="4876800"/>
          </a:xfrm>
          <a:prstGeom prst="rect">
            <a:avLst/>
          </a:prstGeom>
          <a:ln w="38100">
            <a:solidFill>
              <a:schemeClr val="tx2">
                <a:lumMod val="75000"/>
              </a:schemeClr>
            </a:solidFill>
          </a:ln>
        </p:spPr>
      </p:pic>
      <p:sp>
        <p:nvSpPr>
          <p:cNvPr id="7" name="TextBox 6"/>
          <p:cNvSpPr txBox="1"/>
          <p:nvPr/>
        </p:nvSpPr>
        <p:spPr>
          <a:xfrm>
            <a:off x="6553200" y="6235124"/>
            <a:ext cx="2590800" cy="523220"/>
          </a:xfrm>
          <a:prstGeom prst="rect">
            <a:avLst/>
          </a:prstGeom>
          <a:noFill/>
        </p:spPr>
        <p:txBody>
          <a:bodyPr wrap="square" rtlCol="0">
            <a:spAutoFit/>
          </a:bodyPr>
          <a:lstStyle/>
          <a:p>
            <a:pPr algn="ctr"/>
            <a:r>
              <a:rPr lang="en-US" sz="1400" dirty="0" smtClean="0"/>
              <a:t>Test setup in subterranean rail-gun range at CEM</a:t>
            </a:r>
            <a:endParaRPr lang="en-US" sz="1400" dirty="0"/>
          </a:p>
        </p:txBody>
      </p:sp>
      <p:pic>
        <p:nvPicPr>
          <p:cNvPr id="8" name="Content Placeholder 7"/>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00575" y="1219200"/>
            <a:ext cx="4543425" cy="5486400"/>
          </a:xfrm>
          <a:prstGeom prst="rect">
            <a:avLst/>
          </a:prstGeom>
          <a:noFill/>
          <a:ln w="9525">
            <a:noFill/>
            <a:miter lim="800000"/>
            <a:headEnd/>
            <a:tailEnd/>
          </a:ln>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1176082"/>
            <a:ext cx="6494153" cy="530091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10201" y="3173136"/>
            <a:ext cx="3708400" cy="3646764"/>
          </a:xfrm>
          <a:prstGeom prst="rect">
            <a:avLst/>
          </a:prstGeom>
          <a:ln w="38100">
            <a:solidFill>
              <a:schemeClr val="tx2">
                <a:lumMod val="75000"/>
              </a:schemeClr>
            </a:solidFill>
          </a:ln>
        </p:spPr>
      </p:pic>
    </p:spTree>
    <p:extLst>
      <p:ext uri="{BB962C8B-B14F-4D97-AF65-F5344CB8AC3E}">
        <p14:creationId xmlns:p14="http://schemas.microsoft.com/office/powerpoint/2010/main" val="22105548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8600" y="1066800"/>
            <a:ext cx="1785304" cy="198640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14236" y="3521131"/>
            <a:ext cx="1814032" cy="198640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89280" y="3505200"/>
            <a:ext cx="1801720" cy="1986407"/>
          </a:xfrm>
          <a:prstGeom prst="rect">
            <a:avLst/>
          </a:prstGeom>
        </p:spPr>
      </p:pic>
      <p:pic>
        <p:nvPicPr>
          <p:cNvPr id="10" name="Picture 9"/>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4960731" y="4224805"/>
            <a:ext cx="3363111" cy="2493158"/>
          </a:xfrm>
          <a:prstGeom prst="rect">
            <a:avLst/>
          </a:prstGeom>
          <a:scene3d>
            <a:camera prst="orthographicFront">
              <a:rot lat="0" lon="0" rev="0"/>
            </a:camera>
            <a:lightRig rig="threePt" dir="t"/>
          </a:scene3d>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05696" y="1066800"/>
            <a:ext cx="1785304" cy="1986407"/>
          </a:xfrm>
          <a:prstGeom prst="rect">
            <a:avLst/>
          </a:prstGeom>
        </p:spPr>
      </p:pic>
      <p:sp>
        <p:nvSpPr>
          <p:cNvPr id="12" name="TextBox 11"/>
          <p:cNvSpPr txBox="1"/>
          <p:nvPr/>
        </p:nvSpPr>
        <p:spPr>
          <a:xfrm>
            <a:off x="635374" y="3048000"/>
            <a:ext cx="3250826" cy="369332"/>
          </a:xfrm>
          <a:prstGeom prst="rect">
            <a:avLst/>
          </a:prstGeom>
          <a:noFill/>
        </p:spPr>
        <p:txBody>
          <a:bodyPr wrap="none" rtlCol="0">
            <a:spAutoFit/>
          </a:bodyPr>
          <a:lstStyle/>
          <a:p>
            <a:r>
              <a:rPr lang="en-US" dirty="0" smtClean="0"/>
              <a:t>Back-to-back frames are divided.</a:t>
            </a:r>
            <a:endParaRPr lang="en-US" dirty="0"/>
          </a:p>
        </p:txBody>
      </p:sp>
      <p:sp>
        <p:nvSpPr>
          <p:cNvPr id="13" name="TextBox 12"/>
          <p:cNvSpPr txBox="1"/>
          <p:nvPr/>
        </p:nvSpPr>
        <p:spPr>
          <a:xfrm>
            <a:off x="214236" y="5562600"/>
            <a:ext cx="4205364" cy="1077218"/>
          </a:xfrm>
          <a:prstGeom prst="rect">
            <a:avLst/>
          </a:prstGeom>
          <a:noFill/>
        </p:spPr>
        <p:txBody>
          <a:bodyPr wrap="square" rtlCol="0">
            <a:spAutoFit/>
          </a:bodyPr>
          <a:lstStyle/>
          <a:p>
            <a:r>
              <a:rPr lang="en-US" sz="1600" u="sng" dirty="0" smtClean="0"/>
              <a:t>Left frame</a:t>
            </a:r>
            <a:r>
              <a:rPr lang="en-US" sz="1600" dirty="0" smtClean="0"/>
              <a:t>: No significant change in the behavior of the fibers.</a:t>
            </a:r>
          </a:p>
          <a:p>
            <a:r>
              <a:rPr lang="en-US" sz="1600" u="sng" dirty="0" smtClean="0"/>
              <a:t>Right frame</a:t>
            </a:r>
            <a:r>
              <a:rPr lang="en-US" sz="1600" dirty="0" smtClean="0"/>
              <a:t>: </a:t>
            </a:r>
            <a:r>
              <a:rPr lang="en-US" sz="1600" dirty="0" smtClean="0"/>
              <a:t>FRD due </a:t>
            </a:r>
            <a:r>
              <a:rPr lang="en-US" sz="1600" dirty="0" smtClean="0"/>
              <a:t>to motion of the fibers is apparent.</a:t>
            </a:r>
            <a:endParaRPr lang="en-US" sz="1600" dirty="0"/>
          </a:p>
        </p:txBody>
      </p:sp>
      <p:sp>
        <p:nvSpPr>
          <p:cNvPr id="14" name="TextBox 13"/>
          <p:cNvSpPr txBox="1"/>
          <p:nvPr/>
        </p:nvSpPr>
        <p:spPr>
          <a:xfrm>
            <a:off x="4369174" y="3048000"/>
            <a:ext cx="4774826" cy="1077218"/>
          </a:xfrm>
          <a:prstGeom prst="rect">
            <a:avLst/>
          </a:prstGeom>
          <a:noFill/>
        </p:spPr>
        <p:txBody>
          <a:bodyPr wrap="square" rtlCol="0">
            <a:spAutoFit/>
          </a:bodyPr>
          <a:lstStyle/>
          <a:p>
            <a:r>
              <a:rPr lang="en-US" sz="1600" u="sng" dirty="0" smtClean="0"/>
              <a:t>Above</a:t>
            </a:r>
            <a:r>
              <a:rPr lang="en-US" sz="1600" dirty="0" smtClean="0"/>
              <a:t>: Analysis of the divided frames gives us a handle of both the frequency and severity of the effect. </a:t>
            </a:r>
            <a:r>
              <a:rPr lang="en-US" sz="1600" u="sng" dirty="0" smtClean="0"/>
              <a:t>Below</a:t>
            </a:r>
            <a:r>
              <a:rPr lang="en-US" sz="1600" dirty="0" smtClean="0"/>
              <a:t>: the movement of the fiber at the exit of the conduit was also closely monitored.</a:t>
            </a:r>
            <a:endParaRPr lang="en-US" sz="1600" dirty="0"/>
          </a:p>
        </p:txBody>
      </p:sp>
      <p:pic>
        <p:nvPicPr>
          <p:cNvPr id="15" name="Picture 1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72000" y="966600"/>
            <a:ext cx="4152899" cy="2103120"/>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37932" y="914400"/>
            <a:ext cx="4225068" cy="2103120"/>
          </a:xfrm>
          <a:prstGeom prst="rect">
            <a:avLst/>
          </a:prstGeom>
        </p:spPr>
      </p:pic>
      <p:cxnSp>
        <p:nvCxnSpPr>
          <p:cNvPr id="18" name="Straight Arrow Connector 17"/>
          <p:cNvCxnSpPr/>
          <p:nvPr/>
        </p:nvCxnSpPr>
        <p:spPr>
          <a:xfrm flipV="1">
            <a:off x="1905000" y="2209800"/>
            <a:ext cx="2743200" cy="1447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733800" y="2667000"/>
            <a:ext cx="1676400" cy="914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Methodology</a:t>
            </a:r>
          </a:p>
        </p:txBody>
      </p:sp>
    </p:spTree>
    <p:extLst>
      <p:ext uri="{BB962C8B-B14F-4D97-AF65-F5344CB8AC3E}">
        <p14:creationId xmlns:p14="http://schemas.microsoft.com/office/powerpoint/2010/main" val="2896284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xit" presetSubtype="0" fill="hold" nodeType="withEffect">
                                  <p:stCondLst>
                                    <p:cond delay="0"/>
                                  </p:stCondLst>
                                  <p:childTnLst>
                                    <p:animEffect transition="out" filter="fade">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700" y="0"/>
            <a:ext cx="6400800" cy="655638"/>
          </a:xfrm>
        </p:spPr>
        <p:txBody>
          <a:bodyPr/>
          <a:lstStyle/>
          <a:p>
            <a:r>
              <a:rPr lang="en-US" sz="2400" dirty="0" smtClean="0"/>
              <a:t>FRD transients most noticeable at extremes</a:t>
            </a:r>
            <a:endParaRPr lang="en-US" sz="2400" dirty="0"/>
          </a:p>
        </p:txBody>
      </p:sp>
      <p:pic>
        <p:nvPicPr>
          <p:cNvPr id="4" name="Picture 13"/>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2023725" y="30678438"/>
            <a:ext cx="51212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Grp="1" noChangeAspect="1"/>
          </p:cNvPicPr>
          <p:nvPr>
            <p:ph sz="half" idx="2"/>
          </p:nvPr>
        </p:nvPicPr>
        <p:blipFill rotWithShape="1">
          <a:blip r:embed="rId3" cstate="print">
            <a:extLst>
              <a:ext uri="{28A0092B-C50C-407E-A947-70E740481C1C}">
                <a14:useLocalDpi xmlns:a14="http://schemas.microsoft.com/office/drawing/2010/main"/>
              </a:ext>
            </a:extLst>
          </a:blip>
          <a:srcRect t="-629" b="-629"/>
          <a:stretch/>
        </p:blipFill>
        <p:spPr bwMode="auto">
          <a:xfrm>
            <a:off x="533400" y="914400"/>
            <a:ext cx="8261737" cy="5975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819400" y="457200"/>
            <a:ext cx="3110084" cy="369332"/>
          </a:xfrm>
          <a:prstGeom prst="rect">
            <a:avLst/>
          </a:prstGeom>
          <a:noFill/>
        </p:spPr>
        <p:txBody>
          <a:bodyPr wrap="none" rtlCol="0">
            <a:spAutoFit/>
          </a:bodyPr>
          <a:lstStyle/>
          <a:p>
            <a:r>
              <a:rPr lang="en-US" dirty="0" smtClean="0"/>
              <a:t>19k points over several days</a:t>
            </a:r>
            <a:endParaRPr lang="en-US" dirty="0"/>
          </a:p>
        </p:txBody>
      </p:sp>
    </p:spTree>
    <p:extLst>
      <p:ext uri="{BB962C8B-B14F-4D97-AF65-F5344CB8AC3E}">
        <p14:creationId xmlns:p14="http://schemas.microsoft.com/office/powerpoint/2010/main" val="389658419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4953000" cy="655638"/>
          </a:xfrm>
        </p:spPr>
        <p:txBody>
          <a:bodyPr/>
          <a:lstStyle/>
          <a:p>
            <a:r>
              <a:rPr lang="en-US" dirty="0" smtClean="0"/>
              <a:t>Detailed FRD testing</a:t>
            </a:r>
            <a:endParaRPr lang="en-US" dirty="0"/>
          </a:p>
        </p:txBody>
      </p:sp>
      <p:sp>
        <p:nvSpPr>
          <p:cNvPr id="3" name="Content Placeholder 2"/>
          <p:cNvSpPr>
            <a:spLocks noGrp="1"/>
          </p:cNvSpPr>
          <p:nvPr>
            <p:ph sz="half" idx="1"/>
          </p:nvPr>
        </p:nvSpPr>
        <p:spPr>
          <a:xfrm>
            <a:off x="228600" y="4724400"/>
            <a:ext cx="8763000" cy="1066800"/>
          </a:xfrm>
        </p:spPr>
        <p:txBody>
          <a:bodyPr/>
          <a:lstStyle/>
          <a:p>
            <a:r>
              <a:rPr lang="en-US" dirty="0" smtClean="0"/>
              <a:t>Measurements of 17 fibers made on test bench </a:t>
            </a:r>
            <a:r>
              <a:rPr lang="en-US" dirty="0" smtClean="0"/>
              <a:t>after lifetime test show degradation compared to measurements before</a:t>
            </a:r>
            <a:endParaRPr lang="en-US" dirty="0" smtClean="0"/>
          </a:p>
          <a:p>
            <a:pPr lvl="1"/>
            <a:r>
              <a:rPr lang="en-US" dirty="0" smtClean="0"/>
              <a:t>Results are wavelength independent</a:t>
            </a:r>
          </a:p>
          <a:p>
            <a:pPr lvl="1"/>
            <a:r>
              <a:rPr lang="en-US" dirty="0" smtClean="0"/>
              <a:t>Still have 90% of light captured by collimator, </a:t>
            </a:r>
            <a:endParaRPr lang="en-US" dirty="0" smtClean="0"/>
          </a:p>
          <a:p>
            <a:pPr lvl="2"/>
            <a:r>
              <a:rPr lang="en-US" dirty="0" smtClean="0"/>
              <a:t>but </a:t>
            </a:r>
            <a:r>
              <a:rPr lang="en-US" dirty="0" smtClean="0"/>
              <a:t>other FRD effects will </a:t>
            </a:r>
            <a:r>
              <a:rPr lang="en-US" dirty="0" smtClean="0"/>
              <a:t>also add to the loss</a:t>
            </a:r>
            <a:endParaRPr lang="en-US" dirty="0" smtClean="0"/>
          </a:p>
          <a:p>
            <a:pPr lvl="1"/>
            <a:r>
              <a:rPr lang="en-US" dirty="0" smtClean="0"/>
              <a:t>Hence expect ~5% overall loss over lifetime of </a:t>
            </a:r>
            <a:r>
              <a:rPr lang="en-US" dirty="0" smtClean="0"/>
              <a:t>instrument due to this effect</a:t>
            </a:r>
            <a:endParaRPr lang="en-US" dirty="0"/>
          </a:p>
        </p:txBody>
      </p:sp>
      <p:pic>
        <p:nvPicPr>
          <p:cNvPr id="5" name="Picture 16"/>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b="-1667"/>
          <a:stretch/>
        </p:blipFill>
        <p:spPr bwMode="auto">
          <a:xfrm>
            <a:off x="76200" y="624780"/>
            <a:ext cx="5715001" cy="4199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324600" y="2133600"/>
            <a:ext cx="2667000" cy="830997"/>
          </a:xfrm>
          <a:prstGeom prst="rect">
            <a:avLst/>
          </a:prstGeom>
          <a:noFill/>
        </p:spPr>
        <p:txBody>
          <a:bodyPr wrap="square" rtlCol="0">
            <a:spAutoFit/>
          </a:bodyPr>
          <a:lstStyle/>
          <a:p>
            <a:r>
              <a:rPr lang="en-US" sz="1600" dirty="0" smtClean="0"/>
              <a:t>VIRUS accepts f/3.47</a:t>
            </a:r>
          </a:p>
          <a:p>
            <a:endParaRPr lang="en-US" sz="1600" dirty="0" smtClean="0"/>
          </a:p>
          <a:p>
            <a:r>
              <a:rPr lang="en-US" sz="1600" dirty="0" smtClean="0"/>
              <a:t>HET is f/3.65</a:t>
            </a:r>
            <a:endParaRPr lang="en-US" sz="1600" dirty="0"/>
          </a:p>
        </p:txBody>
      </p:sp>
      <p:sp>
        <p:nvSpPr>
          <p:cNvPr id="7" name="TextBox 6"/>
          <p:cNvSpPr txBox="1"/>
          <p:nvPr/>
        </p:nvSpPr>
        <p:spPr>
          <a:xfrm>
            <a:off x="990600" y="838200"/>
            <a:ext cx="1295400" cy="830997"/>
          </a:xfrm>
          <a:prstGeom prst="rect">
            <a:avLst/>
          </a:prstGeom>
          <a:solidFill>
            <a:schemeClr val="bg1"/>
          </a:solidFill>
        </p:spPr>
        <p:txBody>
          <a:bodyPr wrap="square" rtlCol="0">
            <a:spAutoFit/>
          </a:bodyPr>
          <a:lstStyle/>
          <a:p>
            <a:pPr algn="r"/>
            <a:r>
              <a:rPr lang="en-US" sz="1600" dirty="0" smtClean="0"/>
              <a:t>Central obstruction is f/8</a:t>
            </a:r>
            <a:endParaRPr lang="en-US" sz="1600" dirty="0"/>
          </a:p>
        </p:txBody>
      </p:sp>
      <p:sp>
        <p:nvSpPr>
          <p:cNvPr id="8" name="TextBox 7"/>
          <p:cNvSpPr txBox="1"/>
          <p:nvPr/>
        </p:nvSpPr>
        <p:spPr>
          <a:xfrm>
            <a:off x="2971800" y="3657600"/>
            <a:ext cx="2096247" cy="369332"/>
          </a:xfrm>
          <a:prstGeom prst="rect">
            <a:avLst/>
          </a:prstGeom>
          <a:noFill/>
        </p:spPr>
        <p:txBody>
          <a:bodyPr wrap="none" rtlCol="0">
            <a:spAutoFit/>
          </a:bodyPr>
          <a:lstStyle/>
          <a:p>
            <a:r>
              <a:rPr lang="en-US" dirty="0" smtClean="0"/>
              <a:t>Before lifetime test</a:t>
            </a:r>
            <a:endParaRPr lang="en-US" dirty="0"/>
          </a:p>
        </p:txBody>
      </p:sp>
      <p:sp>
        <p:nvSpPr>
          <p:cNvPr id="9" name="TextBox 8"/>
          <p:cNvSpPr txBox="1"/>
          <p:nvPr/>
        </p:nvSpPr>
        <p:spPr>
          <a:xfrm>
            <a:off x="1219200" y="2819400"/>
            <a:ext cx="1121158" cy="369332"/>
          </a:xfrm>
          <a:prstGeom prst="rect">
            <a:avLst/>
          </a:prstGeom>
          <a:noFill/>
        </p:spPr>
        <p:txBody>
          <a:bodyPr wrap="none" rtlCol="0">
            <a:spAutoFit/>
          </a:bodyPr>
          <a:lstStyle/>
          <a:p>
            <a:r>
              <a:rPr lang="en-US" dirty="0" smtClean="0"/>
              <a:t>After test</a:t>
            </a:r>
            <a:endParaRPr lang="en-US" dirty="0"/>
          </a:p>
        </p:txBody>
      </p:sp>
      <p:cxnSp>
        <p:nvCxnSpPr>
          <p:cNvPr id="11" name="Straight Arrow Connector 10"/>
          <p:cNvCxnSpPr>
            <a:stCxn id="8" idx="1"/>
          </p:cNvCxnSpPr>
          <p:nvPr/>
        </p:nvCxnSpPr>
        <p:spPr>
          <a:xfrm flipH="1" flipV="1">
            <a:off x="2667000" y="3733800"/>
            <a:ext cx="304800" cy="10846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1676400" y="3200400"/>
            <a:ext cx="381000" cy="4572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074798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Lifetime testing results</a:t>
            </a:r>
            <a:endParaRPr lang="en-US" dirty="0"/>
          </a:p>
        </p:txBody>
      </p:sp>
      <p:sp>
        <p:nvSpPr>
          <p:cNvPr id="12" name="Content Placeholder 2"/>
          <p:cNvSpPr>
            <a:spLocks noGrp="1"/>
          </p:cNvSpPr>
          <p:nvPr>
            <p:ph sz="half" idx="1"/>
          </p:nvPr>
        </p:nvSpPr>
        <p:spPr>
          <a:xfrm>
            <a:off x="228600" y="1295400"/>
            <a:ext cx="8610600" cy="5410200"/>
          </a:xfrm>
        </p:spPr>
        <p:txBody>
          <a:bodyPr/>
          <a:lstStyle/>
          <a:p>
            <a:r>
              <a:rPr lang="en-US" dirty="0"/>
              <a:t>The fiber bundle went through a period of settling where the fiber conduit stretched by 3 to 4 </a:t>
            </a:r>
            <a:r>
              <a:rPr lang="en-US" dirty="0" smtClean="0"/>
              <a:t>cm, stressing the fibers at the exit </a:t>
            </a:r>
          </a:p>
          <a:p>
            <a:pPr lvl="1"/>
            <a:r>
              <a:rPr lang="en-US" dirty="0"/>
              <a:t>S</a:t>
            </a:r>
            <a:r>
              <a:rPr lang="en-US" dirty="0" smtClean="0"/>
              <a:t>ettling </a:t>
            </a:r>
            <a:r>
              <a:rPr lang="en-US" dirty="0"/>
              <a:t>stopped after a week and no </a:t>
            </a:r>
            <a:r>
              <a:rPr lang="en-US" dirty="0" smtClean="0"/>
              <a:t>further significant </a:t>
            </a:r>
            <a:r>
              <a:rPr lang="en-US" dirty="0"/>
              <a:t>settling was </a:t>
            </a:r>
            <a:r>
              <a:rPr lang="en-US" dirty="0" smtClean="0"/>
              <a:t>seen</a:t>
            </a:r>
          </a:p>
          <a:p>
            <a:pPr lvl="1"/>
            <a:r>
              <a:rPr lang="en-US" dirty="0" smtClean="0"/>
              <a:t>Led to change in conduit design and protocol to monitor the slit box at HET</a:t>
            </a:r>
            <a:endParaRPr lang="en-US" dirty="0"/>
          </a:p>
          <a:p>
            <a:r>
              <a:rPr lang="en-US" dirty="0" smtClean="0"/>
              <a:t>Clear </a:t>
            </a:r>
            <a:r>
              <a:rPr lang="en-US" dirty="0" smtClean="0"/>
              <a:t>changes </a:t>
            </a:r>
            <a:r>
              <a:rPr lang="en-US" dirty="0"/>
              <a:t>in fiber behavior during motion were </a:t>
            </a:r>
            <a:r>
              <a:rPr lang="en-US" dirty="0" smtClean="0"/>
              <a:t>detected</a:t>
            </a:r>
            <a:endParaRPr lang="en-US" dirty="0"/>
          </a:p>
          <a:p>
            <a:pPr lvl="1"/>
            <a:r>
              <a:rPr lang="en-US" dirty="0"/>
              <a:t>No major FRD variations during “track” but transient FRD events at certain points at slew rate (~1%, still at very low level so can calibrate during slew</a:t>
            </a:r>
            <a:r>
              <a:rPr lang="en-US" dirty="0" smtClean="0"/>
              <a:t>)</a:t>
            </a:r>
          </a:p>
          <a:p>
            <a:r>
              <a:rPr lang="en-US" dirty="0"/>
              <a:t>Cable design validated, </a:t>
            </a:r>
            <a:r>
              <a:rPr lang="en-US" dirty="0" smtClean="0"/>
              <a:t>all test </a:t>
            </a:r>
            <a:r>
              <a:rPr lang="en-US" dirty="0"/>
              <a:t>fibers survived </a:t>
            </a:r>
            <a:endParaRPr lang="en-US" dirty="0" smtClean="0"/>
          </a:p>
          <a:p>
            <a:pPr lvl="1"/>
            <a:r>
              <a:rPr lang="en-US" dirty="0" smtClean="0"/>
              <a:t>6</a:t>
            </a:r>
            <a:r>
              <a:rPr lang="en-US" dirty="0"/>
              <a:t>/316 viable fibers broke </a:t>
            </a:r>
            <a:r>
              <a:rPr lang="en-US" dirty="0" smtClean="0"/>
              <a:t>(&lt; 2%) most likely in initial settling</a:t>
            </a:r>
            <a:endParaRPr lang="en-US" dirty="0"/>
          </a:p>
          <a:p>
            <a:r>
              <a:rPr lang="en-US" dirty="0"/>
              <a:t>Clear indication of increase in FRD in detailed measurements of </a:t>
            </a:r>
            <a:r>
              <a:rPr lang="en-US" dirty="0" smtClean="0"/>
              <a:t>17 </a:t>
            </a:r>
            <a:r>
              <a:rPr lang="en-US" dirty="0"/>
              <a:t>fibers on test bench, comparing before and after testing</a:t>
            </a:r>
          </a:p>
          <a:p>
            <a:pPr lvl="1"/>
            <a:r>
              <a:rPr lang="en-US" dirty="0" smtClean="0"/>
              <a:t>Attributed </a:t>
            </a:r>
            <a:r>
              <a:rPr lang="en-US" dirty="0"/>
              <a:t>to accumulation of mechanical micro-damage over </a:t>
            </a:r>
            <a:r>
              <a:rPr lang="en-US" dirty="0" smtClean="0"/>
              <a:t>the duration of the test, but no direct physical evidence for this</a:t>
            </a:r>
            <a:endParaRPr lang="en-US" dirty="0"/>
          </a:p>
          <a:p>
            <a:pPr lvl="1"/>
            <a:endParaRPr lang="en-US" dirty="0"/>
          </a:p>
        </p:txBody>
      </p:sp>
    </p:spTree>
    <p:extLst>
      <p:ext uri="{BB962C8B-B14F-4D97-AF65-F5344CB8AC3E}">
        <p14:creationId xmlns:p14="http://schemas.microsoft.com/office/powerpoint/2010/main" val="190827869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Production design</a:t>
            </a:r>
            <a:endParaRPr lang="en-US" dirty="0"/>
          </a:p>
        </p:txBody>
      </p:sp>
      <p:sp>
        <p:nvSpPr>
          <p:cNvPr id="3" name="Content Placeholder 2"/>
          <p:cNvSpPr>
            <a:spLocks noGrp="1"/>
          </p:cNvSpPr>
          <p:nvPr>
            <p:ph sz="half" idx="1"/>
          </p:nvPr>
        </p:nvSpPr>
        <p:spPr>
          <a:xfrm>
            <a:off x="457200" y="1219200"/>
            <a:ext cx="8382000" cy="4876800"/>
          </a:xfrm>
        </p:spPr>
        <p:txBody>
          <a:bodyPr/>
          <a:lstStyle/>
          <a:p>
            <a:r>
              <a:rPr lang="en-US" sz="2000" dirty="0" smtClean="0"/>
              <a:t>Informed by experience with VIRUS-P and the lifetime </a:t>
            </a:r>
            <a:r>
              <a:rPr lang="en-US" sz="2000" dirty="0" smtClean="0"/>
              <a:t>test, the changes for production were fairly minor</a:t>
            </a:r>
          </a:p>
          <a:p>
            <a:pPr lvl="1"/>
            <a:r>
              <a:rPr lang="en-US" sz="1800" dirty="0" smtClean="0"/>
              <a:t>Change to custom Aluminum conduit to save weight (100 kg each side)</a:t>
            </a:r>
            <a:endParaRPr lang="en-US" sz="1800" dirty="0" smtClean="0"/>
          </a:p>
          <a:p>
            <a:r>
              <a:rPr lang="en-US" sz="2000" dirty="0" smtClean="0"/>
              <a:t>Main issue was axial pumping of fibers within the conduit</a:t>
            </a:r>
          </a:p>
          <a:p>
            <a:pPr lvl="1"/>
            <a:r>
              <a:rPr lang="en-US" dirty="0" smtClean="0"/>
              <a:t>Conduit stretching after deployment </a:t>
            </a:r>
            <a:r>
              <a:rPr lang="en-US" dirty="0"/>
              <a:t>c</a:t>
            </a:r>
            <a:r>
              <a:rPr lang="en-US" sz="1800" dirty="0" smtClean="0"/>
              <a:t>an cause fibers to become highly stressed or broken at exit </a:t>
            </a:r>
          </a:p>
          <a:p>
            <a:pPr lvl="1"/>
            <a:r>
              <a:rPr lang="en-US" sz="1800" dirty="0" smtClean="0"/>
              <a:t>Mitigated by tensioning the Kevlar sleev</a:t>
            </a:r>
            <a:r>
              <a:rPr lang="en-US" dirty="0" smtClean="0"/>
              <a:t>e to take up the axial compliance of the conduit</a:t>
            </a:r>
          </a:p>
          <a:p>
            <a:pPr lvl="2"/>
            <a:r>
              <a:rPr lang="en-US" dirty="0" smtClean="0"/>
              <a:t>After doing this, the composite conduit has the CTE of Aluminum</a:t>
            </a:r>
          </a:p>
          <a:p>
            <a:pPr lvl="2"/>
            <a:r>
              <a:rPr lang="en-US" dirty="0" smtClean="0"/>
              <a:t>Tests on HET tracker in Austin showed no axial motion</a:t>
            </a:r>
            <a:endParaRPr lang="en-US" dirty="0" smtClean="0"/>
          </a:p>
          <a:p>
            <a:pPr lvl="1"/>
            <a:r>
              <a:rPr lang="en-US" dirty="0" smtClean="0"/>
              <a:t>Addition of clamp at slit pan to adjust the conduit length allows fine tuning in the field if any changes are observed</a:t>
            </a:r>
          </a:p>
          <a:p>
            <a:r>
              <a:rPr lang="en-US" sz="2000" dirty="0" smtClean="0"/>
              <a:t>Avoiding twisting of the fibers</a:t>
            </a:r>
          </a:p>
          <a:p>
            <a:pPr lvl="1"/>
            <a:r>
              <a:rPr lang="en-US" sz="1800" dirty="0" smtClean="0"/>
              <a:t>Ensure that the routing off the telescope is as simple as possible</a:t>
            </a:r>
          </a:p>
          <a:p>
            <a:pPr lvl="1"/>
            <a:r>
              <a:rPr lang="en-US" dirty="0" smtClean="0"/>
              <a:t>Keep the conduit spooled during handling and take care when unspooling during installation</a:t>
            </a:r>
            <a:endParaRPr lang="en-US" sz="1800" dirty="0" smtClean="0"/>
          </a:p>
          <a:p>
            <a:endParaRPr lang="en-US" sz="2000" dirty="0" smtClean="0"/>
          </a:p>
          <a:p>
            <a:endParaRPr lang="en-US" sz="2000" dirty="0"/>
          </a:p>
        </p:txBody>
      </p:sp>
    </p:spTree>
    <p:extLst>
      <p:ext uri="{BB962C8B-B14F-4D97-AF65-F5344CB8AC3E}">
        <p14:creationId xmlns:p14="http://schemas.microsoft.com/office/powerpoint/2010/main" val="125904239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IFU Production</a:t>
            </a:r>
            <a:endParaRPr lang="en-US" dirty="0">
              <a:solidFill>
                <a:srgbClr val="FF0000"/>
              </a:solidFill>
            </a:endParaRPr>
          </a:p>
        </p:txBody>
      </p:sp>
      <p:sp>
        <p:nvSpPr>
          <p:cNvPr id="9" name="Subtitle 8"/>
          <p:cNvSpPr>
            <a:spLocks noGrp="1"/>
          </p:cNvSpPr>
          <p:nvPr>
            <p:ph type="subTitle" idx="1"/>
          </p:nvPr>
        </p:nvSpPr>
        <p:spPr/>
        <p:txBody>
          <a:bodyPr/>
          <a:lstStyle/>
          <a:p>
            <a:r>
              <a:rPr lang="en-US" dirty="0" smtClean="0"/>
              <a:t>Hanshin Lee, Brian Vattiat, </a:t>
            </a:r>
            <a:r>
              <a:rPr lang="en-US" dirty="0" err="1" smtClean="0"/>
              <a:t>Svend</a:t>
            </a:r>
            <a:r>
              <a:rPr lang="en-US" dirty="0" smtClean="0"/>
              <a:t> Bauer, Thomas </a:t>
            </a:r>
            <a:r>
              <a:rPr lang="en-US" dirty="0" err="1" smtClean="0"/>
              <a:t>Jahn</a:t>
            </a:r>
            <a:r>
              <a:rPr lang="en-US" dirty="0" smtClean="0"/>
              <a:t>, Dionne Haynes, Christian </a:t>
            </a:r>
            <a:r>
              <a:rPr lang="en-US" dirty="0" err="1"/>
              <a:t>Haubnitz-Reinke</a:t>
            </a:r>
            <a:r>
              <a:rPr lang="en-US" dirty="0"/>
              <a:t>, </a:t>
            </a:r>
            <a:r>
              <a:rPr lang="en-US" dirty="0" err="1" smtClean="0"/>
              <a:t>Harald</a:t>
            </a:r>
            <a:r>
              <a:rPr lang="en-US" dirty="0" smtClean="0"/>
              <a:t> </a:t>
            </a:r>
            <a:r>
              <a:rPr lang="en-US" dirty="0" err="1" smtClean="0"/>
              <a:t>Nicklas</a:t>
            </a:r>
            <a:r>
              <a:rPr lang="en-US" dirty="0" smtClean="0"/>
              <a:t>, </a:t>
            </a:r>
            <a:r>
              <a:rPr lang="en-US" dirty="0" err="1" smtClean="0"/>
              <a:t>Heiko</a:t>
            </a:r>
            <a:r>
              <a:rPr lang="en-US" dirty="0" smtClean="0"/>
              <a:t> </a:t>
            </a:r>
            <a:r>
              <a:rPr lang="en-US" dirty="0" err="1" smtClean="0"/>
              <a:t>Anwad</a:t>
            </a:r>
            <a:endParaRPr lang="en-US" dirty="0"/>
          </a:p>
        </p:txBody>
      </p:sp>
    </p:spTree>
    <p:extLst>
      <p:ext uri="{BB962C8B-B14F-4D97-AF65-F5344CB8AC3E}">
        <p14:creationId xmlns:p14="http://schemas.microsoft.com/office/powerpoint/2010/main" val="39810544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flow-down</a:t>
            </a:r>
            <a:endParaRPr lang="en-US" dirty="0"/>
          </a:p>
        </p:txBody>
      </p:sp>
      <p:sp>
        <p:nvSpPr>
          <p:cNvPr id="3" name="Content Placeholder 2"/>
          <p:cNvSpPr>
            <a:spLocks noGrp="1"/>
          </p:cNvSpPr>
          <p:nvPr>
            <p:ph sz="half" idx="1"/>
          </p:nvPr>
        </p:nvSpPr>
        <p:spPr>
          <a:xfrm>
            <a:off x="457200" y="1219200"/>
            <a:ext cx="4191000" cy="4876800"/>
          </a:xfrm>
        </p:spPr>
        <p:txBody>
          <a:bodyPr/>
          <a:lstStyle/>
          <a:p>
            <a:r>
              <a:rPr lang="en-US" sz="2000" dirty="0" smtClean="0"/>
              <a:t>Science requirements flow down to technical requirements on FRD, </a:t>
            </a:r>
            <a:r>
              <a:rPr lang="en-US" sz="2000" dirty="0" smtClean="0"/>
              <a:t>fiber transmission</a:t>
            </a:r>
            <a:r>
              <a:rPr lang="en-US" sz="2000" dirty="0" smtClean="0"/>
              <a:t>, # broken </a:t>
            </a:r>
            <a:r>
              <a:rPr lang="en-US" sz="2000" dirty="0" smtClean="0"/>
              <a:t>fibers, </a:t>
            </a:r>
            <a:r>
              <a:rPr lang="en-US" sz="2000" dirty="0" err="1" smtClean="0"/>
              <a:t>etc</a:t>
            </a:r>
            <a:endParaRPr lang="en-US" sz="2000" dirty="0" smtClean="0"/>
          </a:p>
          <a:p>
            <a:pPr lvl="1"/>
            <a:r>
              <a:rPr lang="en-US" sz="1800" dirty="0" smtClean="0"/>
              <a:t>Ultimate metric is level of constraint on H(z) </a:t>
            </a:r>
          </a:p>
          <a:p>
            <a:pPr marL="914400" lvl="2" indent="0">
              <a:buNone/>
            </a:pPr>
            <a:r>
              <a:rPr lang="en-US" dirty="0" smtClean="0"/>
              <a:t>=&gt; number of LAEs detected and area surveyed in 3 years</a:t>
            </a:r>
          </a:p>
          <a:p>
            <a:pPr marL="914400" lvl="2" indent="0">
              <a:buNone/>
            </a:pPr>
            <a:r>
              <a:rPr lang="en-US" dirty="0" smtClean="0"/>
              <a:t>=&gt; technical </a:t>
            </a:r>
            <a:r>
              <a:rPr lang="en-US" dirty="0" err="1" smtClean="0"/>
              <a:t>reqts</a:t>
            </a:r>
            <a:r>
              <a:rPr lang="en-US" dirty="0" smtClean="0"/>
              <a:t> on IFUs</a:t>
            </a:r>
          </a:p>
          <a:p>
            <a:pPr lvl="1"/>
            <a:r>
              <a:rPr lang="en-US" sz="1800" dirty="0" smtClean="0"/>
              <a:t>FRD </a:t>
            </a:r>
            <a:r>
              <a:rPr lang="en-US" sz="1800" dirty="0" smtClean="0"/>
              <a:t>allowance </a:t>
            </a:r>
            <a:r>
              <a:rPr lang="en-US" sz="1800" dirty="0" smtClean="0"/>
              <a:t>causes a 5% loss of throughput and was </a:t>
            </a:r>
            <a:r>
              <a:rPr lang="en-US" sz="1800" dirty="0" smtClean="0"/>
              <a:t>partitioned between the various contributors</a:t>
            </a:r>
          </a:p>
          <a:p>
            <a:pPr lvl="1"/>
            <a:endParaRPr lang="en-US" sz="1800" dirty="0" smtClean="0"/>
          </a:p>
          <a:p>
            <a:endParaRPr lang="en-US" sz="2000" dirty="0"/>
          </a:p>
        </p:txBody>
      </p:sp>
      <p:sp>
        <p:nvSpPr>
          <p:cNvPr id="4" name="Content Placeholder 3"/>
          <p:cNvSpPr>
            <a:spLocks noGrp="1"/>
          </p:cNvSpPr>
          <p:nvPr>
            <p:ph sz="half" idx="2"/>
          </p:nvPr>
        </p:nvSpPr>
        <p:spPr>
          <a:xfrm>
            <a:off x="4648200" y="1219200"/>
            <a:ext cx="4267200" cy="4876800"/>
          </a:xfrm>
        </p:spPr>
        <p:txBody>
          <a:bodyPr/>
          <a:lstStyle/>
          <a:p>
            <a:r>
              <a:rPr lang="en-US" dirty="0"/>
              <a:t>Specifications </a:t>
            </a:r>
            <a:r>
              <a:rPr lang="en-US" dirty="0" smtClean="0"/>
              <a:t>for vendors had </a:t>
            </a:r>
            <a:r>
              <a:rPr lang="en-US" dirty="0"/>
              <a:t>to be </a:t>
            </a:r>
            <a:r>
              <a:rPr lang="en-US" dirty="0" err="1"/>
              <a:t>manufacturable</a:t>
            </a:r>
            <a:r>
              <a:rPr lang="en-US" dirty="0"/>
              <a:t> and </a:t>
            </a:r>
            <a:r>
              <a:rPr lang="en-US" dirty="0" smtClean="0"/>
              <a:t>testable</a:t>
            </a:r>
          </a:p>
          <a:p>
            <a:pPr lvl="1"/>
            <a:r>
              <a:rPr lang="en-US" dirty="0" smtClean="0"/>
              <a:t>Many specific requirements cannot be tested after manufacture</a:t>
            </a:r>
          </a:p>
          <a:p>
            <a:pPr lvl="1"/>
            <a:r>
              <a:rPr lang="en-US" dirty="0" smtClean="0"/>
              <a:t>Adopt a process-based compliance rather than a </a:t>
            </a:r>
            <a:r>
              <a:rPr lang="en-US" dirty="0" smtClean="0"/>
              <a:t>measurement-based </a:t>
            </a:r>
            <a:r>
              <a:rPr lang="en-US" dirty="0" smtClean="0"/>
              <a:t>one</a:t>
            </a:r>
          </a:p>
          <a:p>
            <a:pPr lvl="2"/>
            <a:r>
              <a:rPr lang="en-US" dirty="0" smtClean="0"/>
              <a:t>Fiber seating, polish compared to visual </a:t>
            </a:r>
            <a:r>
              <a:rPr lang="en-US" dirty="0" smtClean="0"/>
              <a:t>examples</a:t>
            </a:r>
          </a:p>
          <a:p>
            <a:pPr lvl="2"/>
            <a:r>
              <a:rPr lang="en-US" dirty="0" smtClean="0"/>
              <a:t>Polishing prescription to avoid sub-surface damage</a:t>
            </a:r>
            <a:endParaRPr lang="en-US" dirty="0" smtClean="0"/>
          </a:p>
          <a:p>
            <a:pPr lvl="2"/>
            <a:r>
              <a:rPr lang="en-US" dirty="0" smtClean="0"/>
              <a:t>External dimensions verified with gauges</a:t>
            </a:r>
          </a:p>
          <a:p>
            <a:pPr lvl="1"/>
            <a:r>
              <a:rPr lang="en-US" dirty="0" smtClean="0"/>
              <a:t>Extensive acceptance testing protocol</a:t>
            </a:r>
            <a:endParaRPr lang="en-US" dirty="0"/>
          </a:p>
          <a:p>
            <a:endParaRPr lang="en-US" dirty="0"/>
          </a:p>
        </p:txBody>
      </p:sp>
    </p:spTree>
    <p:extLst>
      <p:ext uri="{BB962C8B-B14F-4D97-AF65-F5344CB8AC3E}">
        <p14:creationId xmlns:p14="http://schemas.microsoft.com/office/powerpoint/2010/main" val="341502337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Grp="1" noChangeArrowheads="1"/>
          </p:cNvSpPr>
          <p:nvPr>
            <p:ph type="title" idx="4294967295"/>
          </p:nvPr>
        </p:nvSpPr>
        <p:spPr>
          <a:xfrm>
            <a:off x="304800" y="228600"/>
            <a:ext cx="6096000" cy="655638"/>
          </a:xfrm>
        </p:spPr>
        <p:txBody>
          <a:bodyPr/>
          <a:lstStyle/>
          <a:p>
            <a:r>
              <a:rPr lang="en-US" sz="2400" dirty="0" smtClean="0"/>
              <a:t>HET upgrade, VIRUS, and HETDEX</a:t>
            </a:r>
          </a:p>
        </p:txBody>
      </p:sp>
      <p:sp>
        <p:nvSpPr>
          <p:cNvPr id="21506" name="Rectangle 5"/>
          <p:cNvSpPr>
            <a:spLocks noGrp="1" noChangeArrowheads="1"/>
          </p:cNvSpPr>
          <p:nvPr>
            <p:ph type="body" sz="half" idx="4294967295"/>
          </p:nvPr>
        </p:nvSpPr>
        <p:spPr>
          <a:xfrm>
            <a:off x="228600" y="990600"/>
            <a:ext cx="4876800" cy="5638800"/>
          </a:xfrm>
        </p:spPr>
        <p:txBody>
          <a:bodyPr/>
          <a:lstStyle/>
          <a:p>
            <a:pPr>
              <a:lnSpc>
                <a:spcPct val="90000"/>
              </a:lnSpc>
            </a:pPr>
            <a:r>
              <a:rPr lang="en-US" sz="2000" dirty="0" smtClean="0"/>
              <a:t>Hobby-</a:t>
            </a:r>
            <a:r>
              <a:rPr lang="en-US" sz="2000" dirty="0" err="1" smtClean="0"/>
              <a:t>Eberly</a:t>
            </a:r>
            <a:r>
              <a:rPr lang="en-US" sz="2000" dirty="0" smtClean="0"/>
              <a:t> Telescope Dark Energy </a:t>
            </a:r>
            <a:r>
              <a:rPr lang="en-US" sz="2000" dirty="0" smtClean="0"/>
              <a:t>Experiment is the principal motivator</a:t>
            </a:r>
            <a:endParaRPr lang="en-US" sz="2000" dirty="0" smtClean="0"/>
          </a:p>
          <a:p>
            <a:pPr lvl="1">
              <a:lnSpc>
                <a:spcPct val="90000"/>
              </a:lnSpc>
            </a:pPr>
            <a:r>
              <a:rPr lang="en-US" sz="1600" dirty="0" smtClean="0"/>
              <a:t>Blind s</a:t>
            </a:r>
            <a:r>
              <a:rPr lang="en-US" sz="1600" dirty="0" smtClean="0"/>
              <a:t>urvey </a:t>
            </a:r>
            <a:r>
              <a:rPr lang="en-US" sz="1600" dirty="0" smtClean="0"/>
              <a:t>of more than a million </a:t>
            </a:r>
            <a:r>
              <a:rPr lang="en-US" sz="1600" dirty="0" smtClean="0"/>
              <a:t>emission-line galaxies </a:t>
            </a:r>
            <a:r>
              <a:rPr lang="en-US" sz="1600" dirty="0" smtClean="0"/>
              <a:t>up to redshift z=3.5 </a:t>
            </a:r>
          </a:p>
          <a:p>
            <a:pPr lvl="1">
              <a:lnSpc>
                <a:spcPct val="90000"/>
              </a:lnSpc>
            </a:pPr>
            <a:r>
              <a:rPr lang="en-US" sz="1600" dirty="0" smtClean="0"/>
              <a:t>Constrains expansion history of the Universe</a:t>
            </a:r>
          </a:p>
          <a:p>
            <a:pPr lvl="1">
              <a:lnSpc>
                <a:spcPct val="90000"/>
              </a:lnSpc>
            </a:pPr>
            <a:r>
              <a:rPr lang="en-US" sz="1600" dirty="0" smtClean="0"/>
              <a:t>Direct detection on dark energy at z~2.5 even if a cosmological constant</a:t>
            </a:r>
          </a:p>
          <a:p>
            <a:pPr lvl="1">
              <a:lnSpc>
                <a:spcPct val="90000"/>
              </a:lnSpc>
            </a:pPr>
            <a:r>
              <a:rPr lang="en-US" sz="1600" dirty="0" smtClean="0"/>
              <a:t>Aims to tell if dark energy evolves</a:t>
            </a:r>
          </a:p>
          <a:p>
            <a:pPr>
              <a:lnSpc>
                <a:spcPct val="90000"/>
              </a:lnSpc>
            </a:pPr>
            <a:r>
              <a:rPr lang="en-US" sz="2000" dirty="0" smtClean="0"/>
              <a:t>Upgrade of HET to 22 </a:t>
            </a:r>
            <a:r>
              <a:rPr lang="en-US" sz="2000" dirty="0" err="1" smtClean="0"/>
              <a:t>arcmin</a:t>
            </a:r>
            <a:r>
              <a:rPr lang="en-US" sz="2000" dirty="0" smtClean="0"/>
              <a:t> </a:t>
            </a:r>
            <a:r>
              <a:rPr lang="en-US" sz="2000" dirty="0" err="1" smtClean="0"/>
              <a:t>FoV</a:t>
            </a:r>
            <a:r>
              <a:rPr lang="en-US" sz="2000" dirty="0" smtClean="0"/>
              <a:t> and 10 m pupil</a:t>
            </a:r>
          </a:p>
          <a:p>
            <a:pPr lvl="1">
              <a:lnSpc>
                <a:spcPct val="90000"/>
              </a:lnSpc>
            </a:pPr>
            <a:r>
              <a:rPr lang="en-US" sz="1600" dirty="0" smtClean="0"/>
              <a:t>New corrector and tracker</a:t>
            </a:r>
          </a:p>
          <a:p>
            <a:pPr>
              <a:lnSpc>
                <a:spcPct val="90000"/>
              </a:lnSpc>
            </a:pPr>
            <a:r>
              <a:rPr lang="en-US" sz="2000" dirty="0" smtClean="0"/>
              <a:t>Deployment of Visible Integral-field Replicable Unit Spectrograph (VIRUS)</a:t>
            </a:r>
          </a:p>
          <a:p>
            <a:pPr lvl="1">
              <a:lnSpc>
                <a:spcPct val="90000"/>
              </a:lnSpc>
            </a:pPr>
            <a:r>
              <a:rPr lang="en-US" sz="1600" dirty="0" smtClean="0"/>
              <a:t>Blind spectroscopy of 55 sq. </a:t>
            </a:r>
            <a:r>
              <a:rPr lang="en-US" sz="1600" dirty="0" err="1" smtClean="0"/>
              <a:t>arcmin</a:t>
            </a:r>
            <a:r>
              <a:rPr lang="en-US" sz="1600" dirty="0" smtClean="0"/>
              <a:t> per observation with </a:t>
            </a:r>
            <a:r>
              <a:rPr lang="en-US" sz="1600" dirty="0" smtClean="0"/>
              <a:t>34,944 </a:t>
            </a:r>
            <a:r>
              <a:rPr lang="en-US" sz="1600" dirty="0" smtClean="0"/>
              <a:t>fibers</a:t>
            </a:r>
          </a:p>
          <a:p>
            <a:pPr lvl="1">
              <a:lnSpc>
                <a:spcPct val="90000"/>
              </a:lnSpc>
            </a:pPr>
            <a:r>
              <a:rPr lang="en-US" sz="1600" dirty="0" smtClean="0"/>
              <a:t>The first highly-replicated instrument in optical astronomy (</a:t>
            </a:r>
            <a:r>
              <a:rPr lang="en-US" sz="1600" dirty="0" smtClean="0"/>
              <a:t>156 </a:t>
            </a:r>
            <a:r>
              <a:rPr lang="en-US" sz="1600" dirty="0" smtClean="0"/>
              <a:t>channels)</a:t>
            </a:r>
          </a:p>
          <a:p>
            <a:pPr>
              <a:lnSpc>
                <a:spcPct val="90000"/>
              </a:lnSpc>
            </a:pPr>
            <a:r>
              <a:rPr lang="en-US" sz="2000" dirty="0" smtClean="0"/>
              <a:t>HET will be transformed into a hugely powerful survey instrument</a:t>
            </a:r>
          </a:p>
        </p:txBody>
      </p:sp>
      <p:sp>
        <p:nvSpPr>
          <p:cNvPr id="21507" name="Rectangle 23"/>
          <p:cNvSpPr>
            <a:spLocks noChangeArrowheads="1"/>
          </p:cNvSpPr>
          <p:nvPr/>
        </p:nvSpPr>
        <p:spPr bwMode="auto">
          <a:xfrm>
            <a:off x="5105400" y="6172200"/>
            <a:ext cx="3886200" cy="533400"/>
          </a:xfrm>
          <a:prstGeom prst="rect">
            <a:avLst/>
          </a:prstGeom>
          <a:noFill/>
          <a:ln w="9525">
            <a:noFill/>
            <a:miter lim="800000"/>
            <a:headEnd/>
            <a:tailEnd/>
          </a:ln>
        </p:spPr>
        <p:txBody>
          <a:bodyPr/>
          <a:lstStyle/>
          <a:p>
            <a:pPr marL="342900" indent="-342900" eaLnBrk="0" hangingPunct="0">
              <a:spcBef>
                <a:spcPct val="20000"/>
              </a:spcBef>
            </a:pPr>
            <a:r>
              <a:rPr lang="en-US" sz="1600" dirty="0" smtClean="0">
                <a:solidFill>
                  <a:srgbClr val="FF0000"/>
                </a:solidFill>
              </a:rPr>
              <a:t>Hill et </a:t>
            </a:r>
            <a:r>
              <a:rPr lang="en-US" sz="1600" dirty="0">
                <a:solidFill>
                  <a:srgbClr val="FF0000"/>
                </a:solidFill>
              </a:rPr>
              <a:t>al </a:t>
            </a:r>
            <a:r>
              <a:rPr lang="en-US" sz="1600" dirty="0" err="1" smtClean="0">
                <a:solidFill>
                  <a:srgbClr val="FF0000"/>
                </a:solidFill>
              </a:rPr>
              <a:t>Proc</a:t>
            </a:r>
            <a:r>
              <a:rPr lang="en-US" sz="1600" dirty="0" smtClean="0">
                <a:solidFill>
                  <a:srgbClr val="FF0000"/>
                </a:solidFill>
              </a:rPr>
              <a:t> SPIE 9145</a:t>
            </a:r>
            <a:r>
              <a:rPr lang="en-US" sz="1600" dirty="0">
                <a:solidFill>
                  <a:srgbClr val="FF0000"/>
                </a:solidFill>
              </a:rPr>
              <a:t>-</a:t>
            </a:r>
            <a:r>
              <a:rPr lang="en-US" sz="1600" dirty="0" smtClean="0">
                <a:solidFill>
                  <a:srgbClr val="FF0000"/>
                </a:solidFill>
              </a:rPr>
              <a:t>5 (2014)</a:t>
            </a:r>
            <a:endParaRPr lang="en-US" sz="1600" dirty="0" smtClean="0">
              <a:solidFill>
                <a:srgbClr val="FF0000"/>
              </a:solidFill>
            </a:endParaRPr>
          </a:p>
          <a:p>
            <a:pPr marL="342900" indent="-342900" eaLnBrk="0" hangingPunct="0">
              <a:spcBef>
                <a:spcPct val="20000"/>
              </a:spcBef>
            </a:pPr>
            <a:r>
              <a:rPr lang="en-US" sz="1600" dirty="0">
                <a:solidFill>
                  <a:srgbClr val="FF0000"/>
                </a:solidFill>
              </a:rPr>
              <a:t>Good et al </a:t>
            </a:r>
            <a:r>
              <a:rPr lang="en-US" sz="1600" dirty="0" err="1" smtClean="0">
                <a:solidFill>
                  <a:srgbClr val="FF0000"/>
                </a:solidFill>
              </a:rPr>
              <a:t>Proc</a:t>
            </a:r>
            <a:r>
              <a:rPr lang="en-US" sz="1600" dirty="0" smtClean="0">
                <a:solidFill>
                  <a:srgbClr val="FF0000"/>
                </a:solidFill>
              </a:rPr>
              <a:t> SPIE 9145</a:t>
            </a:r>
            <a:r>
              <a:rPr lang="en-US" sz="1600" dirty="0">
                <a:solidFill>
                  <a:srgbClr val="FF0000"/>
                </a:solidFill>
              </a:rPr>
              <a:t>-</a:t>
            </a:r>
            <a:r>
              <a:rPr lang="en-US" sz="1600" dirty="0" smtClean="0">
                <a:solidFill>
                  <a:srgbClr val="FF0000"/>
                </a:solidFill>
              </a:rPr>
              <a:t>156 (2014) </a:t>
            </a:r>
            <a:endParaRPr lang="en-US" sz="1600" dirty="0">
              <a:solidFill>
                <a:srgbClr val="FF0000"/>
              </a:solidFill>
            </a:endParaRPr>
          </a:p>
        </p:txBody>
      </p:sp>
      <p:grpSp>
        <p:nvGrpSpPr>
          <p:cNvPr id="21508" name="Group 14"/>
          <p:cNvGrpSpPr>
            <a:grpSpLocks/>
          </p:cNvGrpSpPr>
          <p:nvPr/>
        </p:nvGrpSpPr>
        <p:grpSpPr bwMode="auto">
          <a:xfrm>
            <a:off x="5103813" y="1262062"/>
            <a:ext cx="4116387" cy="4910138"/>
            <a:chOff x="3215" y="720"/>
            <a:chExt cx="2593" cy="3093"/>
          </a:xfrm>
        </p:grpSpPr>
        <p:grpSp>
          <p:nvGrpSpPr>
            <p:cNvPr id="21509" name="Group 14"/>
            <p:cNvGrpSpPr>
              <a:grpSpLocks/>
            </p:cNvGrpSpPr>
            <p:nvPr/>
          </p:nvGrpSpPr>
          <p:grpSpPr bwMode="auto">
            <a:xfrm>
              <a:off x="3215" y="720"/>
              <a:ext cx="2545" cy="3093"/>
              <a:chOff x="2975" y="720"/>
              <a:chExt cx="2545" cy="3093"/>
            </a:xfrm>
          </p:grpSpPr>
          <p:pic>
            <p:nvPicPr>
              <p:cNvPr id="21511" name="Picture 21" descr="HET2"/>
              <p:cNvPicPr>
                <a:picLocks noChangeAspect="1" noChangeArrowheads="1"/>
              </p:cNvPicPr>
              <p:nvPr/>
            </p:nvPicPr>
            <p:blipFill>
              <a:blip r:embed="rId2"/>
              <a:srcRect/>
              <a:stretch>
                <a:fillRect/>
              </a:stretch>
            </p:blipFill>
            <p:spPr bwMode="auto">
              <a:xfrm>
                <a:off x="2975" y="720"/>
                <a:ext cx="2450" cy="3072"/>
              </a:xfrm>
              <a:prstGeom prst="rect">
                <a:avLst/>
              </a:prstGeom>
              <a:noFill/>
              <a:ln w="9525">
                <a:noFill/>
                <a:miter lim="800000"/>
                <a:headEnd/>
                <a:tailEnd/>
              </a:ln>
            </p:spPr>
          </p:pic>
          <p:sp>
            <p:nvSpPr>
              <p:cNvPr id="21512" name="TextBox 9"/>
              <p:cNvSpPr txBox="1">
                <a:spLocks noChangeArrowheads="1"/>
              </p:cNvSpPr>
              <p:nvPr/>
            </p:nvSpPr>
            <p:spPr bwMode="auto">
              <a:xfrm>
                <a:off x="3408" y="3600"/>
                <a:ext cx="1510" cy="213"/>
              </a:xfrm>
              <a:prstGeom prst="rect">
                <a:avLst/>
              </a:prstGeom>
              <a:noFill/>
              <a:ln w="9525">
                <a:noFill/>
                <a:miter lim="800000"/>
                <a:headEnd/>
                <a:tailEnd/>
              </a:ln>
            </p:spPr>
            <p:txBody>
              <a:bodyPr wrap="none">
                <a:spAutoFit/>
              </a:bodyPr>
              <a:lstStyle/>
              <a:p>
                <a:r>
                  <a:rPr lang="en-US" sz="1600" b="1" dirty="0">
                    <a:solidFill>
                      <a:srgbClr val="FFFF00"/>
                    </a:solidFill>
                  </a:rPr>
                  <a:t>HET in </a:t>
                </a:r>
                <a:r>
                  <a:rPr lang="en-US" sz="1600" b="1" dirty="0" smtClean="0">
                    <a:solidFill>
                      <a:srgbClr val="FFFF00"/>
                    </a:solidFill>
                  </a:rPr>
                  <a:t>10 </a:t>
                </a:r>
                <a:r>
                  <a:rPr lang="en-US" sz="1600" b="1" dirty="0">
                    <a:solidFill>
                      <a:srgbClr val="FFFF00"/>
                    </a:solidFill>
                  </a:rPr>
                  <a:t>months time</a:t>
                </a:r>
              </a:p>
            </p:txBody>
          </p:sp>
          <p:sp>
            <p:nvSpPr>
              <p:cNvPr id="21513" name="Text Box 7"/>
              <p:cNvSpPr txBox="1">
                <a:spLocks noChangeArrowheads="1"/>
              </p:cNvSpPr>
              <p:nvPr/>
            </p:nvSpPr>
            <p:spPr bwMode="auto">
              <a:xfrm>
                <a:off x="4656" y="806"/>
                <a:ext cx="826" cy="288"/>
              </a:xfrm>
              <a:prstGeom prst="rect">
                <a:avLst/>
              </a:prstGeom>
              <a:noFill/>
              <a:ln w="9525">
                <a:noFill/>
                <a:miter lim="800000"/>
                <a:headEnd/>
                <a:tailEnd/>
              </a:ln>
            </p:spPr>
            <p:txBody>
              <a:bodyPr>
                <a:spAutoFit/>
              </a:bodyPr>
              <a:lstStyle/>
              <a:p>
                <a:r>
                  <a:rPr lang="en-US" sz="1200"/>
                  <a:t>New corrector and tracker</a:t>
                </a:r>
              </a:p>
            </p:txBody>
          </p:sp>
          <p:sp>
            <p:nvSpPr>
              <p:cNvPr id="21514" name="Line 9"/>
              <p:cNvSpPr>
                <a:spLocks noChangeShapeType="1"/>
              </p:cNvSpPr>
              <p:nvPr/>
            </p:nvSpPr>
            <p:spPr bwMode="auto">
              <a:xfrm flipH="1">
                <a:off x="4080" y="960"/>
                <a:ext cx="576" cy="336"/>
              </a:xfrm>
              <a:prstGeom prst="line">
                <a:avLst/>
              </a:prstGeom>
              <a:noFill/>
              <a:ln w="19050">
                <a:solidFill>
                  <a:srgbClr val="FFFF00"/>
                </a:solidFill>
                <a:round/>
                <a:headEnd/>
                <a:tailEnd type="triangle" w="med" len="lg"/>
              </a:ln>
            </p:spPr>
            <p:txBody>
              <a:bodyPr/>
              <a:lstStyle/>
              <a:p>
                <a:endParaRPr lang="en-US"/>
              </a:p>
            </p:txBody>
          </p:sp>
          <p:sp>
            <p:nvSpPr>
              <p:cNvPr id="21515" name="Line 11"/>
              <p:cNvSpPr>
                <a:spLocks noChangeShapeType="1"/>
              </p:cNvSpPr>
              <p:nvPr/>
            </p:nvSpPr>
            <p:spPr bwMode="auto">
              <a:xfrm flipH="1">
                <a:off x="4176" y="1200"/>
                <a:ext cx="576" cy="720"/>
              </a:xfrm>
              <a:prstGeom prst="line">
                <a:avLst/>
              </a:prstGeom>
              <a:noFill/>
              <a:ln w="19050">
                <a:solidFill>
                  <a:srgbClr val="FFFF00"/>
                </a:solidFill>
                <a:round/>
                <a:headEnd/>
                <a:tailEnd type="triangle" w="med" len="lg"/>
              </a:ln>
            </p:spPr>
            <p:txBody>
              <a:bodyPr/>
              <a:lstStyle/>
              <a:p>
                <a:endParaRPr lang="en-US"/>
              </a:p>
            </p:txBody>
          </p:sp>
          <p:sp>
            <p:nvSpPr>
              <p:cNvPr id="21516" name="Text Box 12"/>
              <p:cNvSpPr txBox="1">
                <a:spLocks noChangeArrowheads="1"/>
              </p:cNvSpPr>
              <p:nvPr/>
            </p:nvSpPr>
            <p:spPr bwMode="auto">
              <a:xfrm>
                <a:off x="4848" y="1296"/>
                <a:ext cx="672" cy="288"/>
              </a:xfrm>
              <a:prstGeom prst="rect">
                <a:avLst/>
              </a:prstGeom>
              <a:noFill/>
              <a:ln w="9525">
                <a:noFill/>
                <a:miter lim="800000"/>
                <a:headEnd/>
                <a:tailEnd/>
              </a:ln>
            </p:spPr>
            <p:txBody>
              <a:bodyPr>
                <a:spAutoFit/>
              </a:bodyPr>
              <a:lstStyle/>
              <a:p>
                <a:r>
                  <a:rPr lang="en-US" sz="1200"/>
                  <a:t>VIRUS enclosures</a:t>
                </a:r>
              </a:p>
            </p:txBody>
          </p:sp>
          <p:sp>
            <p:nvSpPr>
              <p:cNvPr id="21517" name="Line 13"/>
              <p:cNvSpPr>
                <a:spLocks noChangeShapeType="1"/>
              </p:cNvSpPr>
              <p:nvPr/>
            </p:nvSpPr>
            <p:spPr bwMode="auto">
              <a:xfrm flipH="1">
                <a:off x="4848" y="1584"/>
                <a:ext cx="384" cy="528"/>
              </a:xfrm>
              <a:prstGeom prst="line">
                <a:avLst/>
              </a:prstGeom>
              <a:noFill/>
              <a:ln w="19050">
                <a:solidFill>
                  <a:srgbClr val="FFFF00"/>
                </a:solidFill>
                <a:round/>
                <a:headEnd/>
                <a:tailEnd type="triangle" w="med" len="lg"/>
              </a:ln>
            </p:spPr>
            <p:txBody>
              <a:bodyPr/>
              <a:lstStyle/>
              <a:p>
                <a:endParaRPr lang="en-US"/>
              </a:p>
            </p:txBody>
          </p:sp>
        </p:grpSp>
        <p:sp>
          <p:nvSpPr>
            <p:cNvPr id="21510" name="Text Box 10"/>
            <p:cNvSpPr txBox="1">
              <a:spLocks noChangeArrowheads="1"/>
            </p:cNvSpPr>
            <p:nvPr/>
          </p:nvSpPr>
          <p:spPr bwMode="auto">
            <a:xfrm>
              <a:off x="4982" y="1075"/>
              <a:ext cx="826" cy="173"/>
            </a:xfrm>
            <a:prstGeom prst="rect">
              <a:avLst/>
            </a:prstGeom>
            <a:noFill/>
            <a:ln w="9525">
              <a:noFill/>
              <a:miter lim="800000"/>
              <a:headEnd/>
              <a:tailEnd/>
            </a:ln>
          </p:spPr>
          <p:txBody>
            <a:bodyPr>
              <a:spAutoFit/>
            </a:bodyPr>
            <a:lstStyle/>
            <a:p>
              <a:r>
                <a:rPr lang="en-US" sz="1200"/>
                <a:t>VIRUS IFUs</a:t>
              </a:r>
            </a:p>
          </p:txBody>
        </p:sp>
      </p:gr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152400"/>
            <a:ext cx="6324600" cy="649287"/>
          </a:xfrm>
        </p:spPr>
        <p:txBody>
          <a:bodyPr/>
          <a:lstStyle/>
          <a:p>
            <a:r>
              <a:rPr lang="de-DE" dirty="0">
                <a:latin typeface="Arial" charset="0"/>
                <a:ea typeface="MS PGothic" charset="0"/>
              </a:rPr>
              <a:t>Internal </a:t>
            </a:r>
            <a:r>
              <a:rPr lang="de-DE" dirty="0" err="1" smtClean="0">
                <a:latin typeface="Arial" charset="0"/>
                <a:ea typeface="MS PGothic" charset="0"/>
              </a:rPr>
              <a:t>fiber</a:t>
            </a:r>
            <a:r>
              <a:rPr lang="de-DE" dirty="0" smtClean="0">
                <a:latin typeface="Arial" charset="0"/>
                <a:ea typeface="MS PGothic" charset="0"/>
              </a:rPr>
              <a:t> </a:t>
            </a:r>
            <a:r>
              <a:rPr lang="de-DE" dirty="0" err="1" smtClean="0">
                <a:latin typeface="Arial" charset="0"/>
                <a:ea typeface="MS PGothic" charset="0"/>
              </a:rPr>
              <a:t>transmission</a:t>
            </a:r>
            <a:r>
              <a:rPr lang="de-DE" dirty="0" smtClean="0">
                <a:latin typeface="Arial" charset="0"/>
                <a:ea typeface="MS PGothic" charset="0"/>
              </a:rPr>
              <a:t> </a:t>
            </a:r>
            <a:r>
              <a:rPr lang="de-DE" dirty="0" err="1" smtClean="0">
                <a:latin typeface="Arial" charset="0"/>
                <a:ea typeface="MS PGothic" charset="0"/>
              </a:rPr>
              <a:t>requirement</a:t>
            </a:r>
            <a:r>
              <a:rPr lang="de-DE" dirty="0" smtClean="0">
                <a:latin typeface="Arial" charset="0"/>
                <a:ea typeface="MS PGothic" charset="0"/>
              </a:rPr>
              <a:t> </a:t>
            </a:r>
            <a:endParaRPr lang="de-DE" dirty="0">
              <a:latin typeface="Arial" charset="0"/>
              <a:ea typeface="MS PGothic" charset="0"/>
            </a:endParaRPr>
          </a:p>
        </p:txBody>
      </p:sp>
      <p:sp>
        <p:nvSpPr>
          <p:cNvPr id="19459" name="Content Placeholder 2"/>
          <p:cNvSpPr>
            <a:spLocks noGrp="1"/>
          </p:cNvSpPr>
          <p:nvPr>
            <p:ph idx="1"/>
          </p:nvPr>
        </p:nvSpPr>
        <p:spPr>
          <a:xfrm>
            <a:off x="457200" y="1714500"/>
            <a:ext cx="8229600" cy="4876800"/>
          </a:xfrm>
        </p:spPr>
        <p:txBody>
          <a:bodyPr/>
          <a:lstStyle/>
          <a:p>
            <a:endParaRPr lang="de-DE">
              <a:latin typeface="Arial" charset="0"/>
              <a:ea typeface="MS PGothic" charset="0"/>
            </a:endParaRPr>
          </a:p>
        </p:txBody>
      </p:sp>
      <p:graphicFrame>
        <p:nvGraphicFramePr>
          <p:cNvPr id="5" name="Diagramm 5"/>
          <p:cNvGraphicFramePr>
            <a:graphicFrameLocks/>
          </p:cNvGraphicFramePr>
          <p:nvPr>
            <p:extLst>
              <p:ext uri="{D42A27DB-BD31-4B8C-83A1-F6EECF244321}">
                <p14:modId xmlns:p14="http://schemas.microsoft.com/office/powerpoint/2010/main" val="2331013042"/>
              </p:ext>
            </p:extLst>
          </p:nvPr>
        </p:nvGraphicFramePr>
        <p:xfrm>
          <a:off x="433387" y="1142999"/>
          <a:ext cx="8277225" cy="5562601"/>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Straight Connector 8"/>
          <p:cNvCxnSpPr/>
          <p:nvPr/>
        </p:nvCxnSpPr>
        <p:spPr>
          <a:xfrm flipV="1">
            <a:off x="2124075" y="3203575"/>
            <a:ext cx="1943100" cy="13684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067175" y="3203575"/>
            <a:ext cx="288131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235825" y="3203575"/>
            <a:ext cx="28892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86682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sz="quarter" idx="2"/>
          </p:nvPr>
        </p:nvPicPr>
        <p:blipFill>
          <a:blip r:embed="rId2" cstate="print">
            <a:extLst>
              <a:ext uri="{28A0092B-C50C-407E-A947-70E740481C1C}">
                <a14:useLocalDpi xmlns:a14="http://schemas.microsoft.com/office/drawing/2010/main"/>
              </a:ext>
            </a:extLst>
          </a:blip>
          <a:srcRect l="-1853" r="-1853"/>
          <a:stretch>
            <a:fillRect/>
          </a:stretch>
        </p:blipFill>
        <p:spPr bwMode="auto">
          <a:xfrm>
            <a:off x="0" y="1548442"/>
            <a:ext cx="9207910" cy="5385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itle 1"/>
          <p:cNvSpPr>
            <a:spLocks noGrp="1"/>
          </p:cNvSpPr>
          <p:nvPr>
            <p:ph type="title"/>
          </p:nvPr>
        </p:nvSpPr>
        <p:spPr>
          <a:xfrm>
            <a:off x="381000" y="304800"/>
            <a:ext cx="4953000" cy="655638"/>
          </a:xfrm>
        </p:spPr>
        <p:txBody>
          <a:bodyPr/>
          <a:lstStyle/>
          <a:p>
            <a:r>
              <a:rPr lang="en-US" dirty="0" smtClean="0"/>
              <a:t>Geometry specifications</a:t>
            </a:r>
            <a:endParaRPr lang="en-US" dirty="0"/>
          </a:p>
        </p:txBody>
      </p:sp>
      <p:sp>
        <p:nvSpPr>
          <p:cNvPr id="4" name="Text Placeholder 3"/>
          <p:cNvSpPr>
            <a:spLocks noGrp="1"/>
          </p:cNvSpPr>
          <p:nvPr>
            <p:ph type="body" sz="half" idx="1"/>
          </p:nvPr>
        </p:nvSpPr>
        <p:spPr>
          <a:xfrm>
            <a:off x="25400" y="838200"/>
            <a:ext cx="6451600" cy="838200"/>
          </a:xfrm>
        </p:spPr>
        <p:txBody>
          <a:bodyPr/>
          <a:lstStyle/>
          <a:p>
            <a:r>
              <a:rPr lang="en-US" sz="1800" dirty="0" smtClean="0"/>
              <a:t>FRD partition and other constraints translated into measureable requirements for vendors</a:t>
            </a:r>
            <a:endParaRPr lang="en-US" sz="1800" dirty="0"/>
          </a:p>
        </p:txBody>
      </p:sp>
      <p:sp>
        <p:nvSpPr>
          <p:cNvPr id="10" name="Content Placeholder 9"/>
          <p:cNvSpPr>
            <a:spLocks noGrp="1"/>
          </p:cNvSpPr>
          <p:nvPr>
            <p:ph sz="quarter" idx="3"/>
          </p:nvPr>
        </p:nvSpPr>
        <p:spPr>
          <a:xfrm>
            <a:off x="3657600" y="1676400"/>
            <a:ext cx="1905000" cy="609600"/>
          </a:xfrm>
        </p:spPr>
        <p:txBody>
          <a:bodyPr/>
          <a:lstStyle/>
          <a:p>
            <a:pPr marL="0" indent="0" algn="ctr">
              <a:buNone/>
            </a:pPr>
            <a:r>
              <a:rPr lang="en-US" sz="1800" dirty="0" smtClean="0">
                <a:solidFill>
                  <a:srgbClr val="0000FF"/>
                </a:solidFill>
              </a:rPr>
              <a:t>Input Head</a:t>
            </a:r>
            <a:endParaRPr lang="en-US" sz="1800" dirty="0">
              <a:solidFill>
                <a:srgbClr val="0000FF"/>
              </a:solidFill>
            </a:endParaRPr>
          </a:p>
        </p:txBody>
      </p:sp>
    </p:spTree>
    <p:extLst>
      <p:ext uri="{BB962C8B-B14F-4D97-AF65-F5344CB8AC3E}">
        <p14:creationId xmlns:p14="http://schemas.microsoft.com/office/powerpoint/2010/main" val="314200348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8200" y="1432300"/>
            <a:ext cx="7848600" cy="274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itle 1"/>
          <p:cNvSpPr>
            <a:spLocks noGrp="1"/>
          </p:cNvSpPr>
          <p:nvPr>
            <p:ph type="title"/>
          </p:nvPr>
        </p:nvSpPr>
        <p:spPr>
          <a:xfrm>
            <a:off x="381000" y="304800"/>
            <a:ext cx="4953000" cy="655638"/>
          </a:xfrm>
        </p:spPr>
        <p:txBody>
          <a:bodyPr/>
          <a:lstStyle/>
          <a:p>
            <a:r>
              <a:rPr lang="en-US" dirty="0" smtClean="0"/>
              <a:t>Geometry specifications</a:t>
            </a:r>
            <a:endParaRPr lang="en-US" dirty="0"/>
          </a:p>
        </p:txBody>
      </p:sp>
      <p:sp>
        <p:nvSpPr>
          <p:cNvPr id="4" name="Text Placeholder 3"/>
          <p:cNvSpPr>
            <a:spLocks noGrp="1"/>
          </p:cNvSpPr>
          <p:nvPr>
            <p:ph type="body" sz="half" idx="1"/>
          </p:nvPr>
        </p:nvSpPr>
        <p:spPr>
          <a:xfrm>
            <a:off x="25400" y="838200"/>
            <a:ext cx="6451600" cy="838200"/>
          </a:xfrm>
        </p:spPr>
        <p:txBody>
          <a:bodyPr/>
          <a:lstStyle/>
          <a:p>
            <a:r>
              <a:rPr lang="en-US" sz="1800" dirty="0" smtClean="0"/>
              <a:t>FRD partition and other constraints translated into measureable requirements for vendors</a:t>
            </a:r>
            <a:endParaRPr lang="en-US" sz="1800" dirty="0"/>
          </a:p>
        </p:txBody>
      </p:sp>
      <p:sp>
        <p:nvSpPr>
          <p:cNvPr id="10" name="Content Placeholder 9"/>
          <p:cNvSpPr>
            <a:spLocks noGrp="1"/>
          </p:cNvSpPr>
          <p:nvPr>
            <p:ph sz="quarter" idx="3"/>
          </p:nvPr>
        </p:nvSpPr>
        <p:spPr>
          <a:xfrm>
            <a:off x="2819400" y="3733800"/>
            <a:ext cx="1905000" cy="609600"/>
          </a:xfrm>
        </p:spPr>
        <p:txBody>
          <a:bodyPr/>
          <a:lstStyle/>
          <a:p>
            <a:pPr marL="0" indent="0" algn="ctr">
              <a:buNone/>
            </a:pPr>
            <a:r>
              <a:rPr lang="en-US" sz="1800" dirty="0" smtClean="0">
                <a:solidFill>
                  <a:srgbClr val="0000FF"/>
                </a:solidFill>
              </a:rPr>
              <a:t>Output Slits</a:t>
            </a:r>
            <a:endParaRPr lang="en-US" sz="1800" dirty="0">
              <a:solidFill>
                <a:srgbClr val="0000FF"/>
              </a:solidFill>
            </a:endParaRPr>
          </a:p>
        </p:txBody>
      </p:sp>
      <p:pic>
        <p:nvPicPr>
          <p:cNvPr id="8"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177" b="-601"/>
          <a:stretch/>
        </p:blipFill>
        <p:spPr bwMode="auto">
          <a:xfrm>
            <a:off x="1066800" y="4102100"/>
            <a:ext cx="6793615" cy="27559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7285526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Vendor relationships</a:t>
            </a:r>
            <a:endParaRPr lang="en-US" dirty="0"/>
          </a:p>
        </p:txBody>
      </p:sp>
      <p:sp>
        <p:nvSpPr>
          <p:cNvPr id="3" name="Content Placeholder 2"/>
          <p:cNvSpPr>
            <a:spLocks noGrp="1"/>
          </p:cNvSpPr>
          <p:nvPr>
            <p:ph sz="half" idx="1"/>
          </p:nvPr>
        </p:nvSpPr>
        <p:spPr>
          <a:xfrm>
            <a:off x="152400" y="990600"/>
            <a:ext cx="4343400" cy="5105400"/>
          </a:xfrm>
        </p:spPr>
        <p:txBody>
          <a:bodyPr/>
          <a:lstStyle/>
          <a:p>
            <a:r>
              <a:rPr lang="en-US" sz="2000" dirty="0" smtClean="0"/>
              <a:t>An important part of the final design process was development of relationships with vendors</a:t>
            </a:r>
          </a:p>
          <a:p>
            <a:r>
              <a:rPr lang="en-US" dirty="0" smtClean="0"/>
              <a:t>Transmission of requirements and discussion of technical </a:t>
            </a:r>
            <a:r>
              <a:rPr lang="en-US" dirty="0" smtClean="0"/>
              <a:t>approach</a:t>
            </a:r>
          </a:p>
          <a:p>
            <a:pPr lvl="1"/>
            <a:r>
              <a:rPr lang="en-US" dirty="0" smtClean="0"/>
              <a:t>Hard to capture all the knowledge in a requirements document</a:t>
            </a:r>
            <a:endParaRPr lang="en-US" dirty="0" smtClean="0"/>
          </a:p>
          <a:p>
            <a:r>
              <a:rPr lang="en-US" sz="2000" dirty="0" smtClean="0"/>
              <a:t>Prototyping was </a:t>
            </a:r>
            <a:r>
              <a:rPr lang="en-US" sz="2000" dirty="0" smtClean="0"/>
              <a:t>crucial (VIFU#)</a:t>
            </a:r>
            <a:endParaRPr lang="en-US" sz="2000" dirty="0" smtClean="0"/>
          </a:p>
          <a:p>
            <a:r>
              <a:rPr lang="en-US" dirty="0" smtClean="0"/>
              <a:t>In 2010, VIFU5 </a:t>
            </a:r>
            <a:r>
              <a:rPr lang="en-US" dirty="0" smtClean="0"/>
              <a:t>design was replicated 9 times by 3 vendors and evaluated</a:t>
            </a:r>
          </a:p>
          <a:p>
            <a:pPr lvl="1"/>
            <a:r>
              <a:rPr lang="en-US" dirty="0" smtClean="0"/>
              <a:t>Also </a:t>
            </a:r>
            <a:r>
              <a:rPr lang="en-US" dirty="0" smtClean="0"/>
              <a:t>the cable </a:t>
            </a:r>
            <a:r>
              <a:rPr lang="en-US" dirty="0" smtClean="0"/>
              <a:t>was manufactured for </a:t>
            </a:r>
            <a:r>
              <a:rPr lang="en-US" dirty="0" smtClean="0"/>
              <a:t>the lifetime </a:t>
            </a:r>
            <a:r>
              <a:rPr lang="en-US" dirty="0" smtClean="0"/>
              <a:t>test</a:t>
            </a:r>
          </a:p>
          <a:p>
            <a:r>
              <a:rPr lang="en-US" sz="2000" dirty="0" smtClean="0"/>
              <a:t>Changes to design resulted </a:t>
            </a:r>
            <a:r>
              <a:rPr lang="en-US" sz="2000" dirty="0" smtClean="0"/>
              <a:t>(VIFU6) as </a:t>
            </a:r>
            <a:r>
              <a:rPr lang="en-US" sz="2000" dirty="0" smtClean="0"/>
              <a:t>well as addressing specific results from each vendor</a:t>
            </a:r>
            <a:endParaRPr lang="en-US" sz="2000" dirty="0"/>
          </a:p>
        </p:txBody>
      </p:sp>
      <p:sp>
        <p:nvSpPr>
          <p:cNvPr id="4" name="Content Placeholder 3"/>
          <p:cNvSpPr>
            <a:spLocks noGrp="1"/>
          </p:cNvSpPr>
          <p:nvPr>
            <p:ph sz="half" idx="2"/>
          </p:nvPr>
        </p:nvSpPr>
        <p:spPr>
          <a:xfrm>
            <a:off x="4495800" y="1219200"/>
            <a:ext cx="4572000" cy="5562600"/>
          </a:xfrm>
        </p:spPr>
        <p:txBody>
          <a:bodyPr/>
          <a:lstStyle/>
          <a:p>
            <a:r>
              <a:rPr lang="en-US" dirty="0" smtClean="0"/>
              <a:t>Three final vendors </a:t>
            </a:r>
            <a:r>
              <a:rPr lang="en-US" dirty="0" smtClean="0"/>
              <a:t>selected after extensive evaluation </a:t>
            </a:r>
            <a:endParaRPr lang="en-US" dirty="0" smtClean="0"/>
          </a:p>
          <a:p>
            <a:pPr lvl="1"/>
            <a:r>
              <a:rPr lang="en-US" dirty="0" smtClean="0"/>
              <a:t>Christian </a:t>
            </a:r>
            <a:r>
              <a:rPr lang="en-US" dirty="0" err="1"/>
              <a:t>Haubnitz-</a:t>
            </a:r>
            <a:r>
              <a:rPr lang="en-US" dirty="0" err="1" smtClean="0"/>
              <a:t>Reinke</a:t>
            </a:r>
            <a:r>
              <a:rPr lang="en-US" dirty="0" smtClean="0"/>
              <a:t> </a:t>
            </a:r>
            <a:r>
              <a:rPr lang="en-US" dirty="0" err="1" smtClean="0"/>
              <a:t>T</a:t>
            </a:r>
            <a:r>
              <a:rPr lang="en-US" dirty="0" err="1" smtClean="0"/>
              <a:t>echnische</a:t>
            </a:r>
            <a:r>
              <a:rPr lang="en-US" dirty="0" smtClean="0"/>
              <a:t> </a:t>
            </a:r>
            <a:r>
              <a:rPr lang="en-US" dirty="0" err="1" smtClean="0"/>
              <a:t>Dienstleistungen</a:t>
            </a:r>
            <a:endParaRPr lang="en-US" dirty="0" smtClean="0"/>
          </a:p>
          <a:p>
            <a:pPr lvl="2"/>
            <a:r>
              <a:rPr lang="en-US" dirty="0" smtClean="0"/>
              <a:t>independent </a:t>
            </a:r>
            <a:r>
              <a:rPr lang="en-US" dirty="0" smtClean="0"/>
              <a:t>contractor using in-house facilities at AIP</a:t>
            </a:r>
          </a:p>
          <a:p>
            <a:pPr lvl="1"/>
            <a:r>
              <a:rPr lang="en-US" dirty="0" err="1" smtClean="0"/>
              <a:t>Ceramoptec</a:t>
            </a:r>
            <a:endParaRPr lang="en-US" dirty="0" smtClean="0"/>
          </a:p>
          <a:p>
            <a:pPr lvl="1"/>
            <a:r>
              <a:rPr lang="en-US" dirty="0" err="1" smtClean="0"/>
              <a:t>Fiberware</a:t>
            </a:r>
            <a:endParaRPr lang="en-US" dirty="0" smtClean="0"/>
          </a:p>
          <a:p>
            <a:pPr lvl="1"/>
            <a:r>
              <a:rPr lang="en-US" dirty="0" smtClean="0"/>
              <a:t>Fiber purchased from </a:t>
            </a:r>
            <a:r>
              <a:rPr lang="en-US" dirty="0" err="1" smtClean="0"/>
              <a:t>Leoni</a:t>
            </a:r>
            <a:r>
              <a:rPr lang="en-US" dirty="0" err="1"/>
              <a:t>-</a:t>
            </a:r>
            <a:r>
              <a:rPr lang="en-US" dirty="0" err="1" smtClean="0"/>
              <a:t>Fibertech</a:t>
            </a:r>
            <a:r>
              <a:rPr lang="en-US" dirty="0" smtClean="0"/>
              <a:t>, </a:t>
            </a:r>
            <a:r>
              <a:rPr lang="en-US" dirty="0" err="1" smtClean="0"/>
              <a:t>Ceramoptec</a:t>
            </a:r>
            <a:r>
              <a:rPr lang="en-US" dirty="0" smtClean="0"/>
              <a:t> &amp; </a:t>
            </a:r>
            <a:r>
              <a:rPr lang="en-US" dirty="0" err="1" smtClean="0"/>
              <a:t>Fiberware</a:t>
            </a:r>
            <a:endParaRPr lang="en-US" dirty="0" smtClean="0"/>
          </a:p>
          <a:p>
            <a:r>
              <a:rPr lang="en-US" dirty="0" smtClean="0"/>
              <a:t>AIP with contributions from UT and IAG supply a kit to the vendors</a:t>
            </a:r>
          </a:p>
          <a:p>
            <a:pPr lvl="1"/>
            <a:r>
              <a:rPr lang="en-US" dirty="0" smtClean="0"/>
              <a:t>Conduit and Kevlar</a:t>
            </a:r>
          </a:p>
          <a:p>
            <a:pPr lvl="1"/>
            <a:r>
              <a:rPr lang="en-US" dirty="0" smtClean="0"/>
              <a:t>Input head and exit slit mechanical parts  </a:t>
            </a:r>
          </a:p>
          <a:p>
            <a:pPr lvl="1"/>
            <a:r>
              <a:rPr lang="en-US" dirty="0" smtClean="0"/>
              <a:t>In some cases the fiber</a:t>
            </a:r>
            <a:endParaRPr lang="en-US" dirty="0"/>
          </a:p>
        </p:txBody>
      </p:sp>
    </p:spTree>
    <p:extLst>
      <p:ext uri="{BB962C8B-B14F-4D97-AF65-F5344CB8AC3E}">
        <p14:creationId xmlns:p14="http://schemas.microsoft.com/office/powerpoint/2010/main" val="196475150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172200" cy="655638"/>
          </a:xfrm>
        </p:spPr>
        <p:txBody>
          <a:bodyPr/>
          <a:lstStyle/>
          <a:p>
            <a:pPr eaLnBrk="1" hangingPunct="1">
              <a:defRPr/>
            </a:pPr>
            <a:r>
              <a:rPr lang="en-US" sz="2400" dirty="0" smtClean="0">
                <a:cs typeface="+mj-cs"/>
              </a:rPr>
              <a:t>VIRUS IFU production in steady state</a:t>
            </a:r>
            <a:endParaRPr lang="en-US" dirty="0" smtClean="0">
              <a:cs typeface="+mj-cs"/>
            </a:endParaRPr>
          </a:p>
        </p:txBody>
      </p:sp>
      <p:pic>
        <p:nvPicPr>
          <p:cNvPr id="7" name="Picture 9" descr="R001032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722937" y="914400"/>
            <a:ext cx="3344863"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sp>
        <p:nvSpPr>
          <p:cNvPr id="8" name="Text Box 12"/>
          <p:cNvSpPr txBox="1">
            <a:spLocks noChangeArrowheads="1"/>
          </p:cNvSpPr>
          <p:nvPr/>
        </p:nvSpPr>
        <p:spPr bwMode="auto">
          <a:xfrm>
            <a:off x="7116194" y="6248400"/>
            <a:ext cx="20278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a:solidFill>
                  <a:srgbClr val="0000FF"/>
                </a:solidFill>
                <a:cs typeface="+mn-cs"/>
              </a:rPr>
              <a:t>Laying out fibers </a:t>
            </a:r>
            <a:r>
              <a:rPr lang="en-US" sz="1400" dirty="0" smtClean="0">
                <a:solidFill>
                  <a:srgbClr val="0000FF"/>
                </a:solidFill>
                <a:cs typeface="+mn-cs"/>
              </a:rPr>
              <a:t>at AIP</a:t>
            </a:r>
            <a:endParaRPr lang="en-US" sz="1400" dirty="0">
              <a:solidFill>
                <a:srgbClr val="0000FF"/>
              </a:solidFill>
              <a:cs typeface="+mn-cs"/>
            </a:endParaRPr>
          </a:p>
        </p:txBody>
      </p:sp>
      <p:pic>
        <p:nvPicPr>
          <p:cNvPr id="9" name="Picture 13" descr="R001032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722937" y="914400"/>
            <a:ext cx="1800225" cy="1350963"/>
          </a:xfrm>
          <a:prstGeom prst="rect">
            <a:avLst/>
          </a:prstGeom>
          <a:noFill/>
          <a:ln w="2857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pic>
        <p:nvPicPr>
          <p:cNvPr id="10" name="Picture 1"/>
          <p:cNvPicPr>
            <a:picLocks noGrp="1" noChangeAspect="1"/>
          </p:cNvPicPr>
          <p:nvPr>
            <p:ph sz="half" idx="2"/>
          </p:nvPr>
        </p:nvPicPr>
        <p:blipFill rotWithShape="1">
          <a:blip r:embed="rId4" cstate="print">
            <a:extLst>
              <a:ext uri="{28A0092B-C50C-407E-A947-70E740481C1C}">
                <a14:useLocalDpi xmlns:a14="http://schemas.microsoft.com/office/drawing/2010/main"/>
              </a:ext>
            </a:extLst>
          </a:blip>
          <a:srcRect/>
          <a:stretch/>
        </p:blipFill>
        <p:spPr bwMode="auto">
          <a:xfrm>
            <a:off x="0" y="723900"/>
            <a:ext cx="40386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981200" y="3860800"/>
            <a:ext cx="396059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0" y="3200400"/>
            <a:ext cx="2459744"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2"/>
          <p:cNvSpPr txBox="1">
            <a:spLocks noChangeArrowheads="1"/>
          </p:cNvSpPr>
          <p:nvPr/>
        </p:nvSpPr>
        <p:spPr bwMode="auto">
          <a:xfrm>
            <a:off x="3962400" y="990601"/>
            <a:ext cx="1066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400" dirty="0" smtClean="0">
                <a:solidFill>
                  <a:srgbClr val="0000FF"/>
                </a:solidFill>
                <a:cs typeface="+mn-cs"/>
              </a:rPr>
              <a:t>Slit pans</a:t>
            </a:r>
            <a:endParaRPr lang="en-US" sz="1400" dirty="0">
              <a:solidFill>
                <a:srgbClr val="0000FF"/>
              </a:solidFill>
              <a:cs typeface="+mn-cs"/>
            </a:endParaRPr>
          </a:p>
        </p:txBody>
      </p:sp>
      <p:sp>
        <p:nvSpPr>
          <p:cNvPr id="15" name="Text Box 12"/>
          <p:cNvSpPr txBox="1">
            <a:spLocks noChangeArrowheads="1"/>
          </p:cNvSpPr>
          <p:nvPr/>
        </p:nvSpPr>
        <p:spPr bwMode="auto">
          <a:xfrm>
            <a:off x="4495800" y="3581400"/>
            <a:ext cx="1066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r">
              <a:defRPr/>
            </a:pPr>
            <a:r>
              <a:rPr lang="en-US" sz="1400" dirty="0" smtClean="0">
                <a:solidFill>
                  <a:srgbClr val="0000FF"/>
                </a:solidFill>
                <a:cs typeface="+mn-cs"/>
              </a:rPr>
              <a:t>Conduit</a:t>
            </a:r>
            <a:endParaRPr lang="en-US" sz="1400" dirty="0">
              <a:solidFill>
                <a:srgbClr val="0000FF"/>
              </a:solidFill>
              <a:cs typeface="+mn-cs"/>
            </a:endParaRPr>
          </a:p>
        </p:txBody>
      </p:sp>
      <p:sp>
        <p:nvSpPr>
          <p:cNvPr id="16" name="Text Box 12"/>
          <p:cNvSpPr txBox="1">
            <a:spLocks noChangeArrowheads="1"/>
          </p:cNvSpPr>
          <p:nvPr/>
        </p:nvSpPr>
        <p:spPr bwMode="auto">
          <a:xfrm>
            <a:off x="0" y="6477000"/>
            <a:ext cx="17526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400" dirty="0" smtClean="0">
                <a:solidFill>
                  <a:srgbClr val="0000FF"/>
                </a:solidFill>
                <a:cs typeface="+mn-cs"/>
              </a:rPr>
              <a:t>Output slit masks</a:t>
            </a:r>
            <a:endParaRPr lang="en-US" sz="1400" dirty="0">
              <a:solidFill>
                <a:srgbClr val="0000FF"/>
              </a:solidFill>
              <a:cs typeface="+mn-cs"/>
            </a:endParaRPr>
          </a:p>
        </p:txBody>
      </p:sp>
    </p:spTree>
    <p:extLst>
      <p:ext uri="{BB962C8B-B14F-4D97-AF65-F5344CB8AC3E}">
        <p14:creationId xmlns:p14="http://schemas.microsoft.com/office/powerpoint/2010/main" val="275084823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172200" cy="655638"/>
          </a:xfrm>
        </p:spPr>
        <p:txBody>
          <a:bodyPr/>
          <a:lstStyle/>
          <a:p>
            <a:pPr eaLnBrk="1" hangingPunct="1">
              <a:defRPr/>
            </a:pPr>
            <a:r>
              <a:rPr lang="en-US" sz="2400" dirty="0" smtClean="0">
                <a:cs typeface="+mj-cs"/>
              </a:rPr>
              <a:t>VIRUS IFU production in steady state</a:t>
            </a:r>
            <a:endParaRPr lang="en-US" dirty="0" smtClean="0">
              <a:cs typeface="+mj-cs"/>
            </a:endParaRPr>
          </a:p>
        </p:txBody>
      </p:sp>
      <p:pic>
        <p:nvPicPr>
          <p:cNvPr id="7" name="Picture 9" descr="R001032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722937" y="914400"/>
            <a:ext cx="3344863"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pic>
        <p:nvPicPr>
          <p:cNvPr id="9" name="Picture 13" descr="R001032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722937" y="914400"/>
            <a:ext cx="1800225" cy="1350963"/>
          </a:xfrm>
          <a:prstGeom prst="rect">
            <a:avLst/>
          </a:prstGeom>
          <a:noFill/>
          <a:ln w="2857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pic>
        <p:nvPicPr>
          <p:cNvPr id="33799" name="Picture 15" descr="R001033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62200" y="424815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2"/>
          <p:cNvSpPr txBox="1">
            <a:spLocks noChangeArrowheads="1"/>
          </p:cNvSpPr>
          <p:nvPr/>
        </p:nvSpPr>
        <p:spPr bwMode="auto">
          <a:xfrm>
            <a:off x="457200" y="6119336"/>
            <a:ext cx="1981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1400" dirty="0" smtClean="0">
                <a:solidFill>
                  <a:srgbClr val="0000FF"/>
                </a:solidFill>
                <a:cs typeface="+mn-cs"/>
              </a:rPr>
              <a:t>Completed IFU fiber cable by </a:t>
            </a:r>
            <a:r>
              <a:rPr lang="en-US" sz="1400" dirty="0" err="1" smtClean="0">
                <a:solidFill>
                  <a:srgbClr val="0000FF"/>
                </a:solidFill>
                <a:cs typeface="+mn-cs"/>
              </a:rPr>
              <a:t>Ceramoptec</a:t>
            </a:r>
            <a:endParaRPr lang="en-US" sz="1400" dirty="0">
              <a:solidFill>
                <a:srgbClr val="0000FF"/>
              </a:solidFill>
              <a:cs typeface="+mn-cs"/>
            </a:endParaRPr>
          </a:p>
        </p:txBody>
      </p:sp>
      <p:pic>
        <p:nvPicPr>
          <p:cNvPr id="4" name="Content Placeholder 3"/>
          <p:cNvPicPr>
            <a:picLocks noGrp="1" noChangeAspect="1"/>
          </p:cNvPicPr>
          <p:nvPr>
            <p:ph sz="half" idx="2"/>
          </p:nvPr>
        </p:nvPicPr>
        <p:blipFill rotWithShape="1">
          <a:blip r:embed="rId5" cstate="print">
            <a:extLst>
              <a:ext uri="{28A0092B-C50C-407E-A947-70E740481C1C}">
                <a14:useLocalDpi xmlns:a14="http://schemas.microsoft.com/office/drawing/2010/main"/>
              </a:ext>
            </a:extLst>
          </a:blip>
          <a:srcRect t="391" b="391"/>
          <a:stretch/>
        </p:blipFill>
        <p:spPr>
          <a:xfrm>
            <a:off x="1219200" y="1295400"/>
            <a:ext cx="4038600" cy="2844800"/>
          </a:xfrm>
        </p:spPr>
      </p:pic>
      <p:sp>
        <p:nvSpPr>
          <p:cNvPr id="10" name="Text Box 12"/>
          <p:cNvSpPr txBox="1">
            <a:spLocks noChangeArrowheads="1"/>
          </p:cNvSpPr>
          <p:nvPr/>
        </p:nvSpPr>
        <p:spPr bwMode="auto">
          <a:xfrm>
            <a:off x="7116194" y="6248400"/>
            <a:ext cx="20278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a:solidFill>
                  <a:srgbClr val="0000FF"/>
                </a:solidFill>
                <a:cs typeface="+mn-cs"/>
              </a:rPr>
              <a:t>Laying out fibers </a:t>
            </a:r>
            <a:r>
              <a:rPr lang="en-US" sz="1400" dirty="0" smtClean="0">
                <a:solidFill>
                  <a:srgbClr val="0000FF"/>
                </a:solidFill>
                <a:cs typeface="+mn-cs"/>
              </a:rPr>
              <a:t>at AIP</a:t>
            </a:r>
            <a:endParaRPr lang="en-US" sz="1400" dirty="0">
              <a:solidFill>
                <a:srgbClr val="0000FF"/>
              </a:solidFill>
              <a:cs typeface="+mn-cs"/>
            </a:endParaRPr>
          </a:p>
        </p:txBody>
      </p:sp>
    </p:spTree>
    <p:extLst>
      <p:ext uri="{BB962C8B-B14F-4D97-AF65-F5344CB8AC3E}">
        <p14:creationId xmlns:p14="http://schemas.microsoft.com/office/powerpoint/2010/main" val="101559358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de-DE">
                <a:latin typeface="Arial" charset="0"/>
                <a:ea typeface="MS PGothic" charset="0"/>
              </a:rPr>
              <a:t>Production and funds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99791456"/>
              </p:ext>
            </p:extLst>
          </p:nvPr>
        </p:nvGraphicFramePr>
        <p:xfrm>
          <a:off x="395288" y="1744663"/>
          <a:ext cx="8424860" cy="3235324"/>
        </p:xfrm>
        <a:graphic>
          <a:graphicData uri="http://schemas.openxmlformats.org/drawingml/2006/table">
            <a:tbl>
              <a:tblPr firstRow="1" bandRow="1">
                <a:tableStyleId>{5C22544A-7EE6-4342-B048-85BDC9FD1C3A}</a:tableStyleId>
              </a:tblPr>
              <a:tblGrid>
                <a:gridCol w="1684972"/>
                <a:gridCol w="1684972"/>
                <a:gridCol w="1684972"/>
                <a:gridCol w="1684972"/>
                <a:gridCol w="1684972"/>
              </a:tblGrid>
              <a:tr h="640060">
                <a:tc>
                  <a:txBody>
                    <a:bodyPr/>
                    <a:lstStyle/>
                    <a:p>
                      <a:r>
                        <a:rPr lang="de-DE" sz="1800" dirty="0" smtClean="0">
                          <a:solidFill>
                            <a:srgbClr val="004178"/>
                          </a:solidFill>
                        </a:rPr>
                        <a:t>Year </a:t>
                      </a:r>
                      <a:r>
                        <a:rPr lang="de-DE" sz="1800" baseline="0" dirty="0" smtClean="0">
                          <a:solidFill>
                            <a:srgbClr val="004178"/>
                          </a:solidFill>
                        </a:rPr>
                        <a:t> </a:t>
                      </a:r>
                      <a:endParaRPr lang="de-DE" sz="1800" dirty="0" smtClean="0">
                        <a:solidFill>
                          <a:srgbClr val="004178"/>
                        </a:solidFill>
                      </a:endParaRPr>
                    </a:p>
                    <a:p>
                      <a:r>
                        <a:rPr lang="de-DE" sz="1800" dirty="0" smtClean="0">
                          <a:solidFill>
                            <a:srgbClr val="004178"/>
                          </a:solidFill>
                        </a:rPr>
                        <a:t>Vendor</a:t>
                      </a:r>
                      <a:r>
                        <a:rPr lang="de-DE" sz="1800" baseline="0" dirty="0" smtClean="0">
                          <a:solidFill>
                            <a:srgbClr val="004178"/>
                          </a:solidFill>
                        </a:rPr>
                        <a:t> / No. </a:t>
                      </a:r>
                      <a:endParaRPr lang="de-DE" sz="1800" dirty="0">
                        <a:solidFill>
                          <a:srgbClr val="004178"/>
                        </a:solidFill>
                      </a:endParaRPr>
                    </a:p>
                  </a:txBody>
                  <a:tcPr marT="45710" marB="45710"/>
                </a:tc>
                <a:tc>
                  <a:txBody>
                    <a:bodyPr/>
                    <a:lstStyle/>
                    <a:p>
                      <a:pPr algn="r"/>
                      <a:r>
                        <a:rPr lang="de-DE" sz="1800" dirty="0" smtClean="0">
                          <a:solidFill>
                            <a:srgbClr val="004178"/>
                          </a:solidFill>
                        </a:rPr>
                        <a:t>2012</a:t>
                      </a:r>
                      <a:endParaRPr lang="de-DE" sz="1800" dirty="0">
                        <a:solidFill>
                          <a:srgbClr val="004178"/>
                        </a:solidFill>
                      </a:endParaRPr>
                    </a:p>
                  </a:txBody>
                  <a:tcPr marT="45710" marB="45710"/>
                </a:tc>
                <a:tc>
                  <a:txBody>
                    <a:bodyPr/>
                    <a:lstStyle/>
                    <a:p>
                      <a:pPr algn="r"/>
                      <a:r>
                        <a:rPr lang="de-DE" sz="1800" dirty="0" smtClean="0">
                          <a:solidFill>
                            <a:srgbClr val="004178"/>
                          </a:solidFill>
                        </a:rPr>
                        <a:t>2013</a:t>
                      </a:r>
                      <a:endParaRPr lang="de-DE" sz="1800" dirty="0">
                        <a:solidFill>
                          <a:srgbClr val="004178"/>
                        </a:solidFill>
                      </a:endParaRPr>
                    </a:p>
                  </a:txBody>
                  <a:tcPr marT="45710" marB="45710"/>
                </a:tc>
                <a:tc>
                  <a:txBody>
                    <a:bodyPr/>
                    <a:lstStyle/>
                    <a:p>
                      <a:pPr algn="r"/>
                      <a:r>
                        <a:rPr lang="de-DE" sz="1800" dirty="0" smtClean="0">
                          <a:solidFill>
                            <a:srgbClr val="004178"/>
                          </a:solidFill>
                        </a:rPr>
                        <a:t>2014</a:t>
                      </a:r>
                      <a:endParaRPr lang="de-DE" sz="1800" dirty="0">
                        <a:solidFill>
                          <a:srgbClr val="004178"/>
                        </a:solidFill>
                      </a:endParaRPr>
                    </a:p>
                  </a:txBody>
                  <a:tcPr marT="45710" marB="45710"/>
                </a:tc>
                <a:tc>
                  <a:txBody>
                    <a:bodyPr/>
                    <a:lstStyle/>
                    <a:p>
                      <a:pPr algn="r"/>
                      <a:r>
                        <a:rPr lang="de-DE" sz="1800" dirty="0" smtClean="0">
                          <a:solidFill>
                            <a:srgbClr val="004178"/>
                          </a:solidFill>
                        </a:rPr>
                        <a:t>2015</a:t>
                      </a:r>
                      <a:endParaRPr lang="de-DE" sz="1800" dirty="0">
                        <a:solidFill>
                          <a:srgbClr val="004178"/>
                        </a:solidFill>
                      </a:endParaRPr>
                    </a:p>
                  </a:txBody>
                  <a:tcPr marT="45710" marB="45710"/>
                </a:tc>
              </a:tr>
              <a:tr h="370752">
                <a:tc>
                  <a:txBody>
                    <a:bodyPr/>
                    <a:lstStyle/>
                    <a:p>
                      <a:r>
                        <a:rPr lang="de-DE" sz="1800" dirty="0" smtClean="0"/>
                        <a:t>AIP</a:t>
                      </a:r>
                      <a:endParaRPr lang="de-DE" sz="1800" dirty="0"/>
                    </a:p>
                  </a:txBody>
                  <a:tcPr marT="45710" marB="45710"/>
                </a:tc>
                <a:tc>
                  <a:txBody>
                    <a:bodyPr/>
                    <a:lstStyle/>
                    <a:p>
                      <a:pPr algn="r"/>
                      <a:r>
                        <a:rPr lang="de-DE" sz="1800" dirty="0" smtClean="0"/>
                        <a:t>2</a:t>
                      </a:r>
                      <a:endParaRPr lang="de-DE" sz="1800" dirty="0"/>
                    </a:p>
                  </a:txBody>
                  <a:tcPr marT="45710" marB="45710"/>
                </a:tc>
                <a:tc>
                  <a:txBody>
                    <a:bodyPr/>
                    <a:lstStyle/>
                    <a:p>
                      <a:pPr algn="r"/>
                      <a:r>
                        <a:rPr lang="de-DE" sz="1800" dirty="0" smtClean="0">
                          <a:solidFill>
                            <a:srgbClr val="7030A0"/>
                          </a:solidFill>
                        </a:rPr>
                        <a:t>10</a:t>
                      </a:r>
                      <a:endParaRPr lang="de-DE" sz="1800" dirty="0">
                        <a:solidFill>
                          <a:srgbClr val="7030A0"/>
                        </a:solidFill>
                      </a:endParaRPr>
                    </a:p>
                  </a:txBody>
                  <a:tcPr marT="45710" marB="45710"/>
                </a:tc>
                <a:tc>
                  <a:txBody>
                    <a:bodyPr/>
                    <a:lstStyle/>
                    <a:p>
                      <a:pPr algn="r"/>
                      <a:r>
                        <a:rPr lang="de-DE" sz="1800" dirty="0" smtClean="0"/>
                        <a:t>10</a:t>
                      </a:r>
                      <a:endParaRPr lang="de-DE" sz="1800" dirty="0"/>
                    </a:p>
                  </a:txBody>
                  <a:tcPr marT="45710" marB="45710"/>
                </a:tc>
                <a:tc>
                  <a:txBody>
                    <a:bodyPr/>
                    <a:lstStyle/>
                    <a:p>
                      <a:pPr algn="r"/>
                      <a:r>
                        <a:rPr lang="de-DE" sz="1800" dirty="0" smtClean="0"/>
                        <a:t>3+</a:t>
                      </a:r>
                      <a:r>
                        <a:rPr lang="de-DE" sz="1800" dirty="0" smtClean="0">
                          <a:solidFill>
                            <a:srgbClr val="FF0000"/>
                          </a:solidFill>
                        </a:rPr>
                        <a:t>3</a:t>
                      </a:r>
                      <a:endParaRPr lang="de-DE" sz="1800" dirty="0">
                        <a:solidFill>
                          <a:srgbClr val="FF0000"/>
                        </a:solidFill>
                      </a:endParaRPr>
                    </a:p>
                  </a:txBody>
                  <a:tcPr marT="45710" marB="45710"/>
                </a:tc>
              </a:tr>
              <a:tr h="370752">
                <a:tc>
                  <a:txBody>
                    <a:bodyPr/>
                    <a:lstStyle/>
                    <a:p>
                      <a:r>
                        <a:rPr lang="de-DE" sz="1800" dirty="0" smtClean="0"/>
                        <a:t>CO</a:t>
                      </a:r>
                      <a:endParaRPr lang="de-DE" sz="1800" dirty="0"/>
                    </a:p>
                  </a:txBody>
                  <a:tcPr marT="45710" marB="45710"/>
                </a:tc>
                <a:tc>
                  <a:txBody>
                    <a:bodyPr/>
                    <a:lstStyle/>
                    <a:p>
                      <a:pPr algn="r"/>
                      <a:r>
                        <a:rPr lang="de-DE" sz="1800" dirty="0" smtClean="0"/>
                        <a:t>4</a:t>
                      </a:r>
                      <a:endParaRPr lang="de-DE" sz="1800" dirty="0"/>
                    </a:p>
                  </a:txBody>
                  <a:tcPr marT="45710" marB="45710"/>
                </a:tc>
                <a:tc>
                  <a:txBody>
                    <a:bodyPr/>
                    <a:lstStyle/>
                    <a:p>
                      <a:pPr algn="r"/>
                      <a:r>
                        <a:rPr lang="de-DE" sz="1800" dirty="0" smtClean="0"/>
                        <a:t>6</a:t>
                      </a:r>
                      <a:r>
                        <a:rPr lang="de-DE" sz="1800" dirty="0" smtClean="0">
                          <a:solidFill>
                            <a:srgbClr val="0070C0"/>
                          </a:solidFill>
                        </a:rPr>
                        <a:t>+7</a:t>
                      </a:r>
                      <a:endParaRPr lang="de-DE" sz="1800" dirty="0">
                        <a:solidFill>
                          <a:srgbClr val="0070C0"/>
                        </a:solidFill>
                      </a:endParaRPr>
                    </a:p>
                  </a:txBody>
                  <a:tcPr marT="45710" marB="45710"/>
                </a:tc>
                <a:tc>
                  <a:txBody>
                    <a:bodyPr/>
                    <a:lstStyle/>
                    <a:p>
                      <a:pPr algn="r"/>
                      <a:r>
                        <a:rPr lang="de-DE" sz="1800" dirty="0" smtClean="0">
                          <a:solidFill>
                            <a:srgbClr val="0070C0"/>
                          </a:solidFill>
                        </a:rPr>
                        <a:t>15</a:t>
                      </a:r>
                      <a:endParaRPr lang="de-DE" sz="1800" dirty="0">
                        <a:solidFill>
                          <a:srgbClr val="0070C0"/>
                        </a:solidFill>
                      </a:endParaRPr>
                    </a:p>
                  </a:txBody>
                  <a:tcPr marT="45710" marB="45710"/>
                </a:tc>
                <a:tc>
                  <a:txBody>
                    <a:bodyPr/>
                    <a:lstStyle/>
                    <a:p>
                      <a:pPr algn="r"/>
                      <a:endParaRPr lang="de-DE" sz="1800" dirty="0"/>
                    </a:p>
                  </a:txBody>
                  <a:tcPr marT="45710" marB="45710"/>
                </a:tc>
              </a:tr>
              <a:tr h="370752">
                <a:tc>
                  <a:txBody>
                    <a:bodyPr/>
                    <a:lstStyle/>
                    <a:p>
                      <a:r>
                        <a:rPr lang="de-DE" sz="1800" dirty="0" smtClean="0"/>
                        <a:t>FOP</a:t>
                      </a:r>
                      <a:endParaRPr lang="de-DE" sz="1800" dirty="0"/>
                    </a:p>
                  </a:txBody>
                  <a:tcPr marT="45710" marB="45710"/>
                </a:tc>
                <a:tc>
                  <a:txBody>
                    <a:bodyPr/>
                    <a:lstStyle/>
                    <a:p>
                      <a:pPr algn="r"/>
                      <a:r>
                        <a:rPr lang="de-DE" sz="1800" dirty="0" smtClean="0"/>
                        <a:t>1</a:t>
                      </a:r>
                      <a:endParaRPr lang="de-DE" sz="1800" dirty="0"/>
                    </a:p>
                  </a:txBody>
                  <a:tcPr marT="45710" marB="45710"/>
                </a:tc>
                <a:tc>
                  <a:txBody>
                    <a:bodyPr/>
                    <a:lstStyle/>
                    <a:p>
                      <a:pPr algn="r"/>
                      <a:r>
                        <a:rPr lang="de-DE" sz="1800" dirty="0" smtClean="0"/>
                        <a:t>4</a:t>
                      </a:r>
                      <a:endParaRPr lang="de-DE" sz="1800" dirty="0"/>
                    </a:p>
                  </a:txBody>
                  <a:tcPr marT="45710" marB="45710"/>
                </a:tc>
                <a:tc>
                  <a:txBody>
                    <a:bodyPr/>
                    <a:lstStyle/>
                    <a:p>
                      <a:pPr algn="r"/>
                      <a:endParaRPr lang="de-DE" sz="1800" dirty="0"/>
                    </a:p>
                  </a:txBody>
                  <a:tcPr marT="45710" marB="45710"/>
                </a:tc>
                <a:tc>
                  <a:txBody>
                    <a:bodyPr/>
                    <a:lstStyle/>
                    <a:p>
                      <a:pPr algn="r"/>
                      <a:endParaRPr lang="de-DE" sz="1800" dirty="0"/>
                    </a:p>
                  </a:txBody>
                  <a:tcPr marT="45710" marB="45710"/>
                </a:tc>
              </a:tr>
              <a:tr h="370752">
                <a:tc>
                  <a:txBody>
                    <a:bodyPr/>
                    <a:lstStyle/>
                    <a:p>
                      <a:r>
                        <a:rPr lang="de-DE" sz="1800" dirty="0" smtClean="0"/>
                        <a:t>FW</a:t>
                      </a:r>
                      <a:endParaRPr lang="de-DE" sz="1800" dirty="0"/>
                    </a:p>
                  </a:txBody>
                  <a:tcPr marT="45710" marB="45710"/>
                </a:tc>
                <a:tc>
                  <a:txBody>
                    <a:bodyPr/>
                    <a:lstStyle/>
                    <a:p>
                      <a:pPr algn="r"/>
                      <a:r>
                        <a:rPr lang="de-DE" sz="1800" dirty="0" smtClean="0"/>
                        <a:t>0</a:t>
                      </a:r>
                      <a:endParaRPr lang="de-DE" sz="1800" dirty="0"/>
                    </a:p>
                  </a:txBody>
                  <a:tcPr marT="45710" marB="45710"/>
                </a:tc>
                <a:tc>
                  <a:txBody>
                    <a:bodyPr/>
                    <a:lstStyle/>
                    <a:p>
                      <a:pPr algn="r"/>
                      <a:r>
                        <a:rPr lang="de-DE" sz="1800" dirty="0" smtClean="0"/>
                        <a:t>5</a:t>
                      </a:r>
                      <a:endParaRPr lang="de-DE" sz="1800" dirty="0">
                        <a:solidFill>
                          <a:srgbClr val="0070C0"/>
                        </a:solidFill>
                      </a:endParaRPr>
                    </a:p>
                  </a:txBody>
                  <a:tcPr marT="45710" marB="45710"/>
                </a:tc>
                <a:tc>
                  <a:txBody>
                    <a:bodyPr/>
                    <a:lstStyle/>
                    <a:p>
                      <a:pPr algn="r"/>
                      <a:r>
                        <a:rPr lang="de-DE" sz="1800" dirty="0" smtClean="0">
                          <a:solidFill>
                            <a:schemeClr val="tx1"/>
                          </a:solidFill>
                        </a:rPr>
                        <a:t>5</a:t>
                      </a:r>
                      <a:endParaRPr lang="de-DE" sz="1800" dirty="0">
                        <a:solidFill>
                          <a:schemeClr val="tx1"/>
                        </a:solidFill>
                      </a:endParaRPr>
                    </a:p>
                  </a:txBody>
                  <a:tcPr marT="45710" marB="45710"/>
                </a:tc>
                <a:tc>
                  <a:txBody>
                    <a:bodyPr/>
                    <a:lstStyle/>
                    <a:p>
                      <a:pPr algn="r"/>
                      <a:r>
                        <a:rPr lang="de-DE" sz="1800" dirty="0" smtClean="0">
                          <a:solidFill>
                            <a:srgbClr val="FF0000"/>
                          </a:solidFill>
                        </a:rPr>
                        <a:t>2</a:t>
                      </a:r>
                      <a:endParaRPr lang="de-DE" sz="1800" dirty="0">
                        <a:solidFill>
                          <a:srgbClr val="FF0000"/>
                        </a:solidFill>
                      </a:endParaRPr>
                    </a:p>
                  </a:txBody>
                  <a:tcPr marT="45710" marB="45710"/>
                </a:tc>
              </a:tr>
              <a:tr h="370752">
                <a:tc>
                  <a:txBody>
                    <a:bodyPr/>
                    <a:lstStyle/>
                    <a:p>
                      <a:r>
                        <a:rPr lang="de-DE" sz="1800" dirty="0" smtClean="0"/>
                        <a:t>LFT</a:t>
                      </a:r>
                      <a:endParaRPr lang="de-DE" sz="1800" dirty="0"/>
                    </a:p>
                  </a:txBody>
                  <a:tcPr marT="45710" marB="45710"/>
                </a:tc>
                <a:tc>
                  <a:txBody>
                    <a:bodyPr/>
                    <a:lstStyle/>
                    <a:p>
                      <a:pPr algn="r"/>
                      <a:r>
                        <a:rPr lang="de-DE" sz="1800" dirty="0" smtClean="0"/>
                        <a:t>1</a:t>
                      </a:r>
                      <a:endParaRPr lang="de-DE" sz="1800" dirty="0"/>
                    </a:p>
                  </a:txBody>
                  <a:tcPr marT="45710" marB="45710"/>
                </a:tc>
                <a:tc>
                  <a:txBody>
                    <a:bodyPr/>
                    <a:lstStyle/>
                    <a:p>
                      <a:pPr algn="r"/>
                      <a:r>
                        <a:rPr lang="de-DE" sz="1800" dirty="0" smtClean="0"/>
                        <a:t>0</a:t>
                      </a:r>
                      <a:endParaRPr lang="de-DE" sz="1800" dirty="0"/>
                    </a:p>
                  </a:txBody>
                  <a:tcPr marT="45710" marB="45710"/>
                </a:tc>
                <a:tc>
                  <a:txBody>
                    <a:bodyPr/>
                    <a:lstStyle/>
                    <a:p>
                      <a:pPr algn="r"/>
                      <a:endParaRPr lang="de-DE" sz="1800" dirty="0"/>
                    </a:p>
                  </a:txBody>
                  <a:tcPr marT="45710" marB="45710"/>
                </a:tc>
                <a:tc>
                  <a:txBody>
                    <a:bodyPr/>
                    <a:lstStyle/>
                    <a:p>
                      <a:pPr algn="r"/>
                      <a:endParaRPr lang="de-DE" sz="1800" dirty="0"/>
                    </a:p>
                  </a:txBody>
                  <a:tcPr marT="45710" marB="45710"/>
                </a:tc>
              </a:tr>
              <a:tr h="370752">
                <a:tc>
                  <a:txBody>
                    <a:bodyPr/>
                    <a:lstStyle/>
                    <a:p>
                      <a:r>
                        <a:rPr lang="de-DE" sz="1800" b="1" dirty="0" smtClean="0"/>
                        <a:t>Total/Year</a:t>
                      </a:r>
                      <a:endParaRPr lang="de-DE" sz="1800" b="1" dirty="0"/>
                    </a:p>
                  </a:txBody>
                  <a:tcPr marT="45710" marB="45710"/>
                </a:tc>
                <a:tc>
                  <a:txBody>
                    <a:bodyPr/>
                    <a:lstStyle/>
                    <a:p>
                      <a:pPr algn="r"/>
                      <a:r>
                        <a:rPr lang="de-DE" sz="1800" b="1" dirty="0" smtClean="0"/>
                        <a:t>8</a:t>
                      </a:r>
                      <a:endParaRPr lang="de-DE" sz="1800" b="1" dirty="0"/>
                    </a:p>
                  </a:txBody>
                  <a:tcPr marT="45710" marB="45710"/>
                </a:tc>
                <a:tc>
                  <a:txBody>
                    <a:bodyPr/>
                    <a:lstStyle/>
                    <a:p>
                      <a:pPr algn="r"/>
                      <a:r>
                        <a:rPr lang="de-DE" sz="1800" b="1" dirty="0" smtClean="0"/>
                        <a:t>32</a:t>
                      </a:r>
                      <a:endParaRPr lang="de-DE" sz="1800" b="1" dirty="0"/>
                    </a:p>
                  </a:txBody>
                  <a:tcPr marT="45710" marB="45710"/>
                </a:tc>
                <a:tc>
                  <a:txBody>
                    <a:bodyPr/>
                    <a:lstStyle/>
                    <a:p>
                      <a:pPr algn="r"/>
                      <a:r>
                        <a:rPr lang="de-DE" sz="1800" b="1" dirty="0" smtClean="0"/>
                        <a:t>30</a:t>
                      </a:r>
                      <a:endParaRPr lang="de-DE" sz="1800" b="1" dirty="0"/>
                    </a:p>
                  </a:txBody>
                  <a:tcPr marT="45710" marB="45710"/>
                </a:tc>
                <a:tc>
                  <a:txBody>
                    <a:bodyPr/>
                    <a:lstStyle/>
                    <a:p>
                      <a:pPr algn="r"/>
                      <a:r>
                        <a:rPr lang="de-DE" sz="1800" b="1" dirty="0" smtClean="0"/>
                        <a:t>8</a:t>
                      </a:r>
                      <a:endParaRPr lang="de-DE" sz="1800" b="1" dirty="0"/>
                    </a:p>
                  </a:txBody>
                  <a:tcPr marT="45710" marB="45710"/>
                </a:tc>
              </a:tr>
              <a:tr h="370752">
                <a:tc>
                  <a:txBody>
                    <a:bodyPr/>
                    <a:lstStyle/>
                    <a:p>
                      <a:r>
                        <a:rPr lang="de-DE" sz="1800" b="1" dirty="0" smtClean="0"/>
                        <a:t>Sum</a:t>
                      </a:r>
                      <a:endParaRPr lang="de-DE" sz="1800" b="1" dirty="0"/>
                    </a:p>
                  </a:txBody>
                  <a:tcPr marT="45710" marB="45710">
                    <a:solidFill>
                      <a:srgbClr val="FFC000"/>
                    </a:solidFill>
                  </a:tcPr>
                </a:tc>
                <a:tc>
                  <a:txBody>
                    <a:bodyPr/>
                    <a:lstStyle/>
                    <a:p>
                      <a:pPr algn="r"/>
                      <a:r>
                        <a:rPr lang="de-DE" sz="1800" b="1" dirty="0" smtClean="0"/>
                        <a:t>8</a:t>
                      </a:r>
                      <a:endParaRPr lang="de-DE" sz="1800" b="1" dirty="0"/>
                    </a:p>
                  </a:txBody>
                  <a:tcPr marT="45710" marB="45710">
                    <a:solidFill>
                      <a:srgbClr val="FFC000"/>
                    </a:solidFill>
                  </a:tcPr>
                </a:tc>
                <a:tc>
                  <a:txBody>
                    <a:bodyPr/>
                    <a:lstStyle/>
                    <a:p>
                      <a:pPr algn="r"/>
                      <a:r>
                        <a:rPr lang="de-DE" sz="1800" b="1" dirty="0" smtClean="0"/>
                        <a:t>40</a:t>
                      </a:r>
                      <a:endParaRPr lang="de-DE" sz="1800" b="1" dirty="0"/>
                    </a:p>
                  </a:txBody>
                  <a:tcPr marT="45710" marB="45710">
                    <a:solidFill>
                      <a:srgbClr val="FFC000"/>
                    </a:solidFill>
                  </a:tcPr>
                </a:tc>
                <a:tc>
                  <a:txBody>
                    <a:bodyPr/>
                    <a:lstStyle/>
                    <a:p>
                      <a:pPr algn="r"/>
                      <a:r>
                        <a:rPr lang="de-DE" sz="1800" b="1" dirty="0" smtClean="0"/>
                        <a:t>70</a:t>
                      </a:r>
                      <a:endParaRPr lang="de-DE" sz="1800" b="1" dirty="0"/>
                    </a:p>
                  </a:txBody>
                  <a:tcPr marT="45710" marB="45710">
                    <a:solidFill>
                      <a:srgbClr val="FFC000"/>
                    </a:solidFill>
                  </a:tcPr>
                </a:tc>
                <a:tc>
                  <a:txBody>
                    <a:bodyPr/>
                    <a:lstStyle/>
                    <a:p>
                      <a:pPr algn="r"/>
                      <a:r>
                        <a:rPr lang="de-DE" sz="1800" b="1" dirty="0" smtClean="0"/>
                        <a:t>78</a:t>
                      </a:r>
                      <a:endParaRPr lang="de-DE" sz="1800" b="1" dirty="0"/>
                    </a:p>
                  </a:txBody>
                  <a:tcPr marT="45710" marB="45710">
                    <a:solidFill>
                      <a:srgbClr val="FFC000"/>
                    </a:solidFill>
                  </a:tcPr>
                </a:tc>
              </a:tr>
            </a:tbl>
          </a:graphicData>
        </a:graphic>
      </p:graphicFrame>
      <p:sp>
        <p:nvSpPr>
          <p:cNvPr id="13371" name="TextBox 5"/>
          <p:cNvSpPr txBox="1">
            <a:spLocks noChangeArrowheads="1"/>
          </p:cNvSpPr>
          <p:nvPr/>
        </p:nvSpPr>
        <p:spPr bwMode="auto">
          <a:xfrm>
            <a:off x="304800" y="5334000"/>
            <a:ext cx="797807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rgbClr val="004178"/>
                </a:solidFill>
                <a:latin typeface="Arial" charset="0"/>
                <a:ea typeface="MS PGothic" charset="0"/>
                <a:cs typeface="MS PGothic" charset="0"/>
              </a:defRPr>
            </a:lvl1pPr>
            <a:lvl2pPr>
              <a:defRPr sz="2400">
                <a:solidFill>
                  <a:srgbClr val="004178"/>
                </a:solidFill>
                <a:latin typeface="Arial" charset="0"/>
                <a:ea typeface="MS PGothic" charset="0"/>
                <a:cs typeface="MS PGothic" charset="0"/>
              </a:defRPr>
            </a:lvl2pPr>
            <a:lvl3pPr>
              <a:defRPr sz="2000">
                <a:solidFill>
                  <a:srgbClr val="004178"/>
                </a:solidFill>
                <a:latin typeface="Arial" charset="0"/>
                <a:ea typeface="MS PGothic" charset="0"/>
                <a:cs typeface="MS PGothic" charset="0"/>
              </a:defRPr>
            </a:lvl3pPr>
            <a:lvl4pPr>
              <a:defRPr sz="2000">
                <a:solidFill>
                  <a:srgbClr val="004178"/>
                </a:solidFill>
                <a:latin typeface="Arial" charset="0"/>
                <a:ea typeface="MS PGothic" charset="0"/>
                <a:cs typeface="MS PGothic" charset="0"/>
              </a:defRPr>
            </a:lvl4pPr>
            <a:lvl5pPr>
              <a:defRPr sz="2000">
                <a:solidFill>
                  <a:srgbClr val="004178"/>
                </a:solidFill>
                <a:latin typeface="Arial" charset="0"/>
                <a:ea typeface="MS PGothic" charset="0"/>
                <a:cs typeface="MS PGothic" charset="0"/>
              </a:defRPr>
            </a:lvl5pPr>
            <a:lvl6pPr eaLnBrk="0" hangingPunct="0">
              <a:defRPr sz="2000">
                <a:solidFill>
                  <a:srgbClr val="004178"/>
                </a:solidFill>
                <a:latin typeface="Arial" charset="0"/>
                <a:ea typeface="MS PGothic" charset="0"/>
                <a:cs typeface="MS PGothic" charset="0"/>
              </a:defRPr>
            </a:lvl6pPr>
            <a:lvl7pPr eaLnBrk="0" hangingPunct="0">
              <a:defRPr sz="2000">
                <a:solidFill>
                  <a:srgbClr val="004178"/>
                </a:solidFill>
                <a:latin typeface="Arial" charset="0"/>
                <a:ea typeface="MS PGothic" charset="0"/>
                <a:cs typeface="MS PGothic" charset="0"/>
              </a:defRPr>
            </a:lvl7pPr>
            <a:lvl8pPr eaLnBrk="0" hangingPunct="0">
              <a:defRPr sz="2000">
                <a:solidFill>
                  <a:srgbClr val="004178"/>
                </a:solidFill>
                <a:latin typeface="Arial" charset="0"/>
                <a:ea typeface="MS PGothic" charset="0"/>
                <a:cs typeface="MS PGothic" charset="0"/>
              </a:defRPr>
            </a:lvl8pPr>
            <a:lvl9pPr eaLnBrk="0" hangingPunct="0">
              <a:defRPr sz="2000">
                <a:solidFill>
                  <a:srgbClr val="004178"/>
                </a:solidFill>
                <a:latin typeface="Arial" charset="0"/>
                <a:ea typeface="MS PGothic" charset="0"/>
                <a:cs typeface="MS PGothic" charset="0"/>
              </a:defRPr>
            </a:lvl9pPr>
          </a:lstStyle>
          <a:p>
            <a:r>
              <a:rPr lang="de-DE" sz="1800" dirty="0">
                <a:solidFill>
                  <a:schemeClr val="tx1"/>
                </a:solidFill>
              </a:rPr>
              <a:t>B</a:t>
            </a:r>
            <a:r>
              <a:rPr lang="de-DE" sz="1800" dirty="0" smtClean="0">
                <a:solidFill>
                  <a:schemeClr val="tx1"/>
                </a:solidFill>
              </a:rPr>
              <a:t>lack</a:t>
            </a:r>
            <a:r>
              <a:rPr lang="de-DE" sz="1800" dirty="0">
                <a:solidFill>
                  <a:schemeClr val="tx1"/>
                </a:solidFill>
              </a:rPr>
              <a:t>=AIP-</a:t>
            </a:r>
            <a:r>
              <a:rPr lang="de-DE" sz="1800" dirty="0" err="1">
                <a:solidFill>
                  <a:schemeClr val="tx1"/>
                </a:solidFill>
              </a:rPr>
              <a:t>funded</a:t>
            </a:r>
            <a:r>
              <a:rPr lang="de-DE" sz="1800" dirty="0">
                <a:solidFill>
                  <a:schemeClr val="tx1"/>
                </a:solidFill>
              </a:rPr>
              <a:t>, </a:t>
            </a:r>
            <a:r>
              <a:rPr lang="de-DE" sz="1800" dirty="0" err="1">
                <a:solidFill>
                  <a:srgbClr val="0070C0"/>
                </a:solidFill>
              </a:rPr>
              <a:t>blue</a:t>
            </a:r>
            <a:r>
              <a:rPr lang="de-DE" sz="1800" dirty="0">
                <a:solidFill>
                  <a:srgbClr val="0070C0"/>
                </a:solidFill>
              </a:rPr>
              <a:t>=MPA </a:t>
            </a:r>
            <a:r>
              <a:rPr lang="de-DE" sz="1800" dirty="0" err="1">
                <a:solidFill>
                  <a:srgbClr val="0070C0"/>
                </a:solidFill>
              </a:rPr>
              <a:t>funds</a:t>
            </a:r>
            <a:r>
              <a:rPr lang="de-DE" sz="1800" dirty="0">
                <a:solidFill>
                  <a:schemeClr val="tx1"/>
                </a:solidFill>
              </a:rPr>
              <a:t>, </a:t>
            </a:r>
            <a:r>
              <a:rPr lang="de-DE" sz="1800" dirty="0" err="1">
                <a:solidFill>
                  <a:srgbClr val="7030A0"/>
                </a:solidFill>
              </a:rPr>
              <a:t>purple</a:t>
            </a:r>
            <a:r>
              <a:rPr lang="de-DE" sz="1800" dirty="0">
                <a:solidFill>
                  <a:srgbClr val="7030A0"/>
                </a:solidFill>
              </a:rPr>
              <a:t>=MPE </a:t>
            </a:r>
            <a:r>
              <a:rPr lang="de-DE" sz="1800" dirty="0" err="1">
                <a:solidFill>
                  <a:srgbClr val="7030A0"/>
                </a:solidFill>
              </a:rPr>
              <a:t>co-</a:t>
            </a:r>
            <a:r>
              <a:rPr lang="de-DE" sz="1800" dirty="0" err="1" smtClean="0">
                <a:solidFill>
                  <a:srgbClr val="7030A0"/>
                </a:solidFill>
              </a:rPr>
              <a:t>funded</a:t>
            </a:r>
            <a:r>
              <a:rPr lang="de-DE" sz="1800" dirty="0" smtClean="0">
                <a:solidFill>
                  <a:srgbClr val="7030A0"/>
                </a:solidFill>
              </a:rPr>
              <a:t>, </a:t>
            </a:r>
            <a:r>
              <a:rPr lang="de-DE" sz="1800" dirty="0" err="1" smtClean="0">
                <a:solidFill>
                  <a:srgbClr val="FF0000"/>
                </a:solidFill>
              </a:rPr>
              <a:t>red</a:t>
            </a:r>
            <a:r>
              <a:rPr lang="de-DE" sz="1800" dirty="0" smtClean="0">
                <a:solidFill>
                  <a:srgbClr val="FF0000"/>
                </a:solidFill>
              </a:rPr>
              <a:t>=UT </a:t>
            </a:r>
            <a:r>
              <a:rPr lang="de-DE" sz="1800" dirty="0" err="1" smtClean="0">
                <a:solidFill>
                  <a:srgbClr val="FF0000"/>
                </a:solidFill>
              </a:rPr>
              <a:t>funded</a:t>
            </a:r>
            <a:endParaRPr lang="de-DE" sz="1800" dirty="0" smtClean="0">
              <a:solidFill>
                <a:srgbClr val="FF0000"/>
              </a:solidFill>
            </a:endParaRPr>
          </a:p>
          <a:p>
            <a:endParaRPr lang="de-DE" sz="1800" dirty="0" smtClean="0">
              <a:solidFill>
                <a:srgbClr val="0000FF"/>
              </a:solidFill>
            </a:endParaRPr>
          </a:p>
          <a:p>
            <a:r>
              <a:rPr lang="de-DE" sz="1800" dirty="0" smtClean="0">
                <a:solidFill>
                  <a:srgbClr val="0000FF"/>
                </a:solidFill>
              </a:rPr>
              <a:t>Parts </a:t>
            </a:r>
            <a:r>
              <a:rPr lang="de-DE" sz="1800" dirty="0" err="1" smtClean="0">
                <a:solidFill>
                  <a:srgbClr val="0000FF"/>
                </a:solidFill>
              </a:rPr>
              <a:t>supplied</a:t>
            </a:r>
            <a:r>
              <a:rPr lang="de-DE" sz="1800" dirty="0" smtClean="0">
                <a:solidFill>
                  <a:srgbClr val="0000FF"/>
                </a:solidFill>
              </a:rPr>
              <a:t> </a:t>
            </a:r>
            <a:r>
              <a:rPr lang="de-DE" sz="1800" dirty="0" err="1" smtClean="0">
                <a:solidFill>
                  <a:srgbClr val="0000FF"/>
                </a:solidFill>
              </a:rPr>
              <a:t>by</a:t>
            </a:r>
            <a:r>
              <a:rPr lang="de-DE" sz="1800" dirty="0" smtClean="0">
                <a:solidFill>
                  <a:srgbClr val="0000FF"/>
                </a:solidFill>
              </a:rPr>
              <a:t> AIP, UT, </a:t>
            </a:r>
            <a:r>
              <a:rPr lang="de-DE" sz="1800" dirty="0" err="1" smtClean="0">
                <a:solidFill>
                  <a:srgbClr val="0000FF"/>
                </a:solidFill>
              </a:rPr>
              <a:t>and</a:t>
            </a:r>
            <a:r>
              <a:rPr lang="de-DE" sz="1800" dirty="0" smtClean="0">
                <a:solidFill>
                  <a:srgbClr val="0000FF"/>
                </a:solidFill>
              </a:rPr>
              <a:t> IAG</a:t>
            </a:r>
            <a:endParaRPr lang="de-DE" sz="1800" dirty="0">
              <a:solidFill>
                <a:srgbClr val="0000FF"/>
              </a:solidFill>
            </a:endParaRPr>
          </a:p>
        </p:txBody>
      </p:sp>
    </p:spTree>
    <p:extLst>
      <p:ext uri="{BB962C8B-B14F-4D97-AF65-F5344CB8AC3E}">
        <p14:creationId xmlns:p14="http://schemas.microsoft.com/office/powerpoint/2010/main" val="422454628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Acceptance Testing and Characterization</a:t>
            </a:r>
            <a:endParaRPr lang="en-US" dirty="0">
              <a:solidFill>
                <a:srgbClr val="FF0000"/>
              </a:solidFill>
            </a:endParaRPr>
          </a:p>
        </p:txBody>
      </p:sp>
      <p:sp>
        <p:nvSpPr>
          <p:cNvPr id="9" name="Subtitle 8"/>
          <p:cNvSpPr>
            <a:spLocks noGrp="1"/>
          </p:cNvSpPr>
          <p:nvPr>
            <p:ph type="subTitle" idx="1"/>
          </p:nvPr>
        </p:nvSpPr>
        <p:spPr/>
        <p:txBody>
          <a:bodyPr/>
          <a:lstStyle/>
          <a:p>
            <a:r>
              <a:rPr lang="en-US" dirty="0" err="1" smtClean="0"/>
              <a:t>Jermey</a:t>
            </a:r>
            <a:r>
              <a:rPr lang="en-US" dirty="0" smtClean="0"/>
              <a:t> Murphy, Thomas </a:t>
            </a:r>
            <a:r>
              <a:rPr lang="en-US" dirty="0" err="1" smtClean="0"/>
              <a:t>Jahn</a:t>
            </a:r>
            <a:r>
              <a:rPr lang="en-US" dirty="0" smtClean="0"/>
              <a:t>, </a:t>
            </a:r>
            <a:r>
              <a:rPr lang="en-US" dirty="0"/>
              <a:t>Dionne Haynes, Justus Neumann</a:t>
            </a:r>
            <a:endParaRPr lang="en-US" dirty="0"/>
          </a:p>
        </p:txBody>
      </p:sp>
    </p:spTree>
    <p:extLst>
      <p:ext uri="{BB962C8B-B14F-4D97-AF65-F5344CB8AC3E}">
        <p14:creationId xmlns:p14="http://schemas.microsoft.com/office/powerpoint/2010/main" val="268124610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Acceptance testing</a:t>
            </a:r>
            <a:endParaRPr lang="en-US" dirty="0"/>
          </a:p>
        </p:txBody>
      </p:sp>
      <p:sp>
        <p:nvSpPr>
          <p:cNvPr id="3" name="Content Placeholder 2"/>
          <p:cNvSpPr>
            <a:spLocks noGrp="1"/>
          </p:cNvSpPr>
          <p:nvPr>
            <p:ph sz="half" idx="1"/>
          </p:nvPr>
        </p:nvSpPr>
        <p:spPr>
          <a:xfrm>
            <a:off x="304800" y="990600"/>
            <a:ext cx="5486400" cy="2667000"/>
          </a:xfrm>
        </p:spPr>
        <p:txBody>
          <a:bodyPr/>
          <a:lstStyle/>
          <a:p>
            <a:r>
              <a:rPr lang="en-US" dirty="0" smtClean="0"/>
              <a:t>When delivered by vendors, the IFUs are </a:t>
            </a:r>
            <a:r>
              <a:rPr lang="en-US" dirty="0"/>
              <a:t>i</a:t>
            </a:r>
            <a:r>
              <a:rPr lang="en-US" dirty="0" smtClean="0"/>
              <a:t>nspected for compliance with requirements</a:t>
            </a:r>
          </a:p>
          <a:p>
            <a:pPr lvl="1"/>
            <a:r>
              <a:rPr lang="en-US" dirty="0" smtClean="0"/>
              <a:t>Input head polish, flatness, wedge, protrusion</a:t>
            </a:r>
          </a:p>
          <a:p>
            <a:pPr lvl="1"/>
            <a:r>
              <a:rPr lang="en-US" dirty="0" smtClean="0"/>
              <a:t>Output slit polish, radius of curvature, wedge/rounding, packing, </a:t>
            </a:r>
          </a:p>
          <a:p>
            <a:pPr lvl="1"/>
            <a:r>
              <a:rPr lang="en-US" dirty="0"/>
              <a:t>F</a:t>
            </a:r>
            <a:r>
              <a:rPr lang="en-US" dirty="0" smtClean="0"/>
              <a:t>iber protrusion and route from conduit</a:t>
            </a:r>
          </a:p>
          <a:p>
            <a:pPr lvl="1"/>
            <a:r>
              <a:rPr lang="en-US" dirty="0" smtClean="0"/>
              <a:t>Broken fibers and fiber mapping</a:t>
            </a:r>
            <a:endParaRPr lang="en-US" dirty="0" smtClean="0"/>
          </a:p>
        </p:txBody>
      </p:sp>
      <p:pic>
        <p:nvPicPr>
          <p:cNvPr id="6" name="Content Placeholder 4"/>
          <p:cNvPicPr>
            <a:picLocks noChangeAspect="1"/>
          </p:cNvPicPr>
          <p:nvPr/>
        </p:nvPicPr>
        <p:blipFill rotWithShape="1">
          <a:blip r:embed="rId2" cstate="print">
            <a:extLst>
              <a:ext uri="{28A0092B-C50C-407E-A947-70E740481C1C}">
                <a14:useLocalDpi xmlns:a14="http://schemas.microsoft.com/office/drawing/2010/main"/>
              </a:ext>
            </a:extLst>
          </a:blip>
          <a:srcRect l="927" t="864" r="27468" b="18792"/>
          <a:stretch/>
        </p:blipFill>
        <p:spPr bwMode="auto">
          <a:xfrm>
            <a:off x="3251200" y="3784600"/>
            <a:ext cx="5892800" cy="3073400"/>
          </a:xfrm>
          <a:prstGeom prst="rect">
            <a:avLst/>
          </a:prstGeom>
          <a:noFill/>
          <a:ln w="9525">
            <a:noFill/>
            <a:miter lim="800000"/>
            <a:headEnd/>
            <a:tailEnd/>
          </a:ln>
        </p:spPr>
      </p:pic>
      <p:sp>
        <p:nvSpPr>
          <p:cNvPr id="7" name="Content Placeholder 2"/>
          <p:cNvSpPr txBox="1">
            <a:spLocks/>
          </p:cNvSpPr>
          <p:nvPr/>
        </p:nvSpPr>
        <p:spPr bwMode="auto">
          <a:xfrm>
            <a:off x="304800" y="3581400"/>
            <a:ext cx="28956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r>
              <a:rPr lang="en-US" dirty="0" smtClean="0"/>
              <a:t>Then a series of tests are undertaken to characterize</a:t>
            </a:r>
          </a:p>
          <a:p>
            <a:pPr lvl="1"/>
            <a:r>
              <a:rPr lang="en-US" dirty="0" smtClean="0"/>
              <a:t>Input head fiber positions</a:t>
            </a:r>
          </a:p>
          <a:p>
            <a:pPr lvl="1"/>
            <a:r>
              <a:rPr lang="en-US" dirty="0" smtClean="0"/>
              <a:t>Fiber to fiber throughput</a:t>
            </a:r>
          </a:p>
          <a:p>
            <a:pPr lvl="1"/>
            <a:r>
              <a:rPr lang="en-US" dirty="0" smtClean="0"/>
              <a:t>FRD of selected fibers that appear substandard</a:t>
            </a:r>
          </a:p>
          <a:p>
            <a:pPr lvl="1"/>
            <a:endParaRPr lang="en-US" dirty="0" smtClean="0"/>
          </a:p>
          <a:p>
            <a:endParaRPr lang="en-US" dirty="0"/>
          </a:p>
        </p:txBody>
      </p:sp>
      <p:pic>
        <p:nvPicPr>
          <p:cNvPr id="10" name="Picture 4" descr="Keyence_microscope_IFU_inspection"/>
          <p:cNvPicPr>
            <a:picLocks noGrp="1" noChangeAspect="1" noChangeArrowheads="1"/>
          </p:cNvPicPr>
          <p:nvPr>
            <p:ph sz="half" idx="2"/>
          </p:nvPr>
        </p:nvPicPr>
        <p:blipFill rotWithShape="1">
          <a:blip r:embed="rId3" cstate="print">
            <a:extLst>
              <a:ext uri="{28A0092B-C50C-407E-A947-70E740481C1C}">
                <a14:useLocalDpi xmlns:a14="http://schemas.microsoft.com/office/drawing/2010/main"/>
              </a:ext>
            </a:extLst>
          </a:blip>
          <a:srcRect t="-292" b="-711"/>
          <a:stretch/>
        </p:blipFill>
        <p:spPr>
          <a:xfrm>
            <a:off x="5638800" y="914400"/>
            <a:ext cx="3505200" cy="2656457"/>
          </a:xfrm>
        </p:spPr>
      </p:pic>
      <p:sp>
        <p:nvSpPr>
          <p:cNvPr id="11" name="Text Box 8"/>
          <p:cNvSpPr txBox="1">
            <a:spLocks noChangeArrowheads="1"/>
          </p:cNvSpPr>
          <p:nvPr/>
        </p:nvSpPr>
        <p:spPr bwMode="auto">
          <a:xfrm>
            <a:off x="6019800" y="3471446"/>
            <a:ext cx="2853766" cy="338554"/>
          </a:xfrm>
          <a:prstGeom prst="rect">
            <a:avLst/>
          </a:prstGeom>
          <a:noFill/>
          <a:ln w="9525">
            <a:noFill/>
            <a:miter lim="800000"/>
            <a:headEnd/>
            <a:tailEnd/>
          </a:ln>
        </p:spPr>
        <p:txBody>
          <a:bodyPr wrap="none">
            <a:spAutoFit/>
          </a:bodyPr>
          <a:lstStyle/>
          <a:p>
            <a:r>
              <a:rPr lang="en-US" sz="1600" dirty="0">
                <a:solidFill>
                  <a:srgbClr val="0000FF"/>
                </a:solidFill>
              </a:rPr>
              <a:t>Fiber polish evaluation bench</a:t>
            </a:r>
          </a:p>
        </p:txBody>
      </p:sp>
    </p:spTree>
    <p:extLst>
      <p:ext uri="{BB962C8B-B14F-4D97-AF65-F5344CB8AC3E}">
        <p14:creationId xmlns:p14="http://schemas.microsoft.com/office/powerpoint/2010/main" val="59427424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Acceptance testing</a:t>
            </a:r>
            <a:endParaRPr lang="en-US" dirty="0"/>
          </a:p>
        </p:txBody>
      </p:sp>
      <p:pic>
        <p:nvPicPr>
          <p:cNvPr id="5" name="Picture 13" descr="R0010329"/>
          <p:cNvPicPr>
            <a:picLocks noGrp="1" noChangeAspect="1" noChangeArrowheads="1"/>
          </p:cNvPicPr>
          <p:nvPr>
            <p:ph sz="half" idx="2"/>
          </p:nvPr>
        </p:nvPicPr>
        <p:blipFill rotWithShape="1">
          <a:blip r:embed="rId2" cstate="print">
            <a:extLst>
              <a:ext uri="{28A0092B-C50C-407E-A947-70E740481C1C}">
                <a14:useLocalDpi xmlns:a14="http://schemas.microsoft.com/office/drawing/2010/main"/>
              </a:ext>
            </a:extLst>
          </a:blip>
          <a:srcRect/>
          <a:stretch/>
        </p:blipFill>
        <p:spPr bwMode="auto">
          <a:xfrm>
            <a:off x="6045200" y="914400"/>
            <a:ext cx="3073400" cy="2495693"/>
          </a:xfrm>
          <a:prstGeom prst="rect">
            <a:avLst/>
          </a:prstGeom>
          <a:noFill/>
          <a:ln w="2857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pic>
        <p:nvPicPr>
          <p:cNvPr id="6" name="Content Placeholder 4"/>
          <p:cNvPicPr>
            <a:picLocks noChangeAspect="1"/>
          </p:cNvPicPr>
          <p:nvPr/>
        </p:nvPicPr>
        <p:blipFill rotWithShape="1">
          <a:blip r:embed="rId3" cstate="print">
            <a:extLst>
              <a:ext uri="{28A0092B-C50C-407E-A947-70E740481C1C}">
                <a14:useLocalDpi xmlns:a14="http://schemas.microsoft.com/office/drawing/2010/main"/>
              </a:ext>
            </a:extLst>
          </a:blip>
          <a:srcRect l="927" t="864" r="27468" b="18792"/>
          <a:stretch/>
        </p:blipFill>
        <p:spPr bwMode="auto">
          <a:xfrm>
            <a:off x="3251200" y="3784600"/>
            <a:ext cx="5892800" cy="3073400"/>
          </a:xfrm>
          <a:prstGeom prst="rect">
            <a:avLst/>
          </a:prstGeom>
          <a:noFill/>
          <a:ln w="9525">
            <a:noFill/>
            <a:miter lim="800000"/>
            <a:headEnd/>
            <a:tailEnd/>
          </a:ln>
        </p:spPr>
      </p:pic>
      <p:sp>
        <p:nvSpPr>
          <p:cNvPr id="7" name="Content Placeholder 2"/>
          <p:cNvSpPr txBox="1">
            <a:spLocks/>
          </p:cNvSpPr>
          <p:nvPr/>
        </p:nvSpPr>
        <p:spPr bwMode="auto">
          <a:xfrm>
            <a:off x="304800" y="3581400"/>
            <a:ext cx="28956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r>
              <a:rPr lang="en-US" dirty="0" smtClean="0"/>
              <a:t>Then a series of tests are undertaken to characterize</a:t>
            </a:r>
          </a:p>
          <a:p>
            <a:pPr lvl="1"/>
            <a:r>
              <a:rPr lang="en-US" dirty="0" smtClean="0"/>
              <a:t>Input head fiber positions</a:t>
            </a:r>
          </a:p>
          <a:p>
            <a:pPr lvl="1"/>
            <a:r>
              <a:rPr lang="en-US" dirty="0" smtClean="0"/>
              <a:t>Fiber to fiber throughput</a:t>
            </a:r>
          </a:p>
          <a:p>
            <a:pPr lvl="1"/>
            <a:r>
              <a:rPr lang="en-US" dirty="0" smtClean="0"/>
              <a:t>FRD of selected fibers that appear substandard</a:t>
            </a:r>
          </a:p>
          <a:p>
            <a:pPr lvl="1"/>
            <a:endParaRPr lang="en-US" dirty="0" smtClean="0"/>
          </a:p>
          <a:p>
            <a:endParaRPr lang="en-US" dirty="0"/>
          </a:p>
        </p:txBody>
      </p:sp>
      <p:pic>
        <p:nvPicPr>
          <p:cNvPr id="8" name="Picture 7"/>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t="68364"/>
          <a:stretch/>
        </p:blipFill>
        <p:spPr bwMode="auto">
          <a:xfrm>
            <a:off x="3280408" y="3733800"/>
            <a:ext cx="395859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 name="Content Placeholder 2"/>
          <p:cNvSpPr txBox="1">
            <a:spLocks/>
          </p:cNvSpPr>
          <p:nvPr/>
        </p:nvSpPr>
        <p:spPr bwMode="auto">
          <a:xfrm>
            <a:off x="304800" y="990600"/>
            <a:ext cx="5486400" cy="266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r>
              <a:rPr lang="en-US" dirty="0" smtClean="0"/>
              <a:t>When delivered by vendors, the IFUs are inspected for compliance with requirements</a:t>
            </a:r>
          </a:p>
          <a:p>
            <a:pPr lvl="1"/>
            <a:r>
              <a:rPr lang="en-US" dirty="0" smtClean="0"/>
              <a:t>Input head polish, flatness, wedge, protrusion</a:t>
            </a:r>
          </a:p>
          <a:p>
            <a:pPr lvl="1"/>
            <a:r>
              <a:rPr lang="en-US" dirty="0" smtClean="0"/>
              <a:t>Output slit polish, radius of curvature, wedge/rounding, packing, </a:t>
            </a:r>
          </a:p>
          <a:p>
            <a:pPr lvl="1"/>
            <a:r>
              <a:rPr lang="en-US" dirty="0" smtClean="0"/>
              <a:t>Fiber protrusion and route from conduit</a:t>
            </a:r>
          </a:p>
          <a:p>
            <a:pPr lvl="1"/>
            <a:r>
              <a:rPr lang="en-US" dirty="0" smtClean="0"/>
              <a:t>Broken fibers and fiber mapping</a:t>
            </a:r>
            <a:endParaRPr lang="en-US" dirty="0" smtClean="0"/>
          </a:p>
        </p:txBody>
      </p:sp>
    </p:spTree>
    <p:extLst>
      <p:ext uri="{BB962C8B-B14F-4D97-AF65-F5344CB8AC3E}">
        <p14:creationId xmlns:p14="http://schemas.microsoft.com/office/powerpoint/2010/main" val="307704300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Content Placeholder 2"/>
          <p:cNvSpPr>
            <a:spLocks noGrp="1"/>
          </p:cNvSpPr>
          <p:nvPr>
            <p:ph sz="half" idx="1"/>
          </p:nvPr>
        </p:nvSpPr>
        <p:spPr>
          <a:xfrm>
            <a:off x="457200" y="838200"/>
            <a:ext cx="8534400" cy="5867400"/>
          </a:xfrm>
        </p:spPr>
        <p:txBody>
          <a:bodyPr/>
          <a:lstStyle/>
          <a:p>
            <a:r>
              <a:rPr lang="en-US" sz="2000" dirty="0" smtClean="0"/>
              <a:t>Primary motivation is HETDEX</a:t>
            </a:r>
          </a:p>
          <a:p>
            <a:pPr lvl="1"/>
            <a:r>
              <a:rPr lang="en-US" sz="1800" dirty="0" smtClean="0"/>
              <a:t>Blind spectroscopy of LAEs over 420 sq. degrees with 1/4.5 fill-factor</a:t>
            </a:r>
          </a:p>
          <a:p>
            <a:pPr lvl="1"/>
            <a:r>
              <a:rPr lang="en-US" dirty="0" smtClean="0"/>
              <a:t>Combination of light gathering power of 10 m HET and replicated IFS</a:t>
            </a:r>
          </a:p>
          <a:p>
            <a:pPr lvl="2"/>
            <a:r>
              <a:rPr lang="en-US" dirty="0" smtClean="0"/>
              <a:t>Enormous AΩ needed for this problem</a:t>
            </a:r>
            <a:r>
              <a:rPr lang="en-US" dirty="0" smtClean="0"/>
              <a:t> </a:t>
            </a:r>
          </a:p>
          <a:p>
            <a:pPr lvl="1"/>
            <a:r>
              <a:rPr lang="en-US" sz="1800" dirty="0" smtClean="0"/>
              <a:t>VIRUS has as many pixels as </a:t>
            </a:r>
            <a:r>
              <a:rPr lang="en-US" sz="1800" dirty="0" err="1" smtClean="0"/>
              <a:t>DECam</a:t>
            </a:r>
            <a:r>
              <a:rPr lang="en-US" sz="1800" dirty="0" smtClean="0"/>
              <a:t> and 35k fibers, each 1.5”</a:t>
            </a:r>
          </a:p>
          <a:p>
            <a:r>
              <a:rPr lang="en-US" dirty="0" smtClean="0"/>
              <a:t>VIRUS IFUs have ~50x more fibers than typically deployed before </a:t>
            </a:r>
          </a:p>
          <a:p>
            <a:pPr lvl="1"/>
            <a:r>
              <a:rPr lang="en-US" dirty="0" smtClean="0"/>
              <a:t>in e.g. Hermes and other fiber-fed instruments with ~400-1000 fibers each</a:t>
            </a:r>
          </a:p>
          <a:p>
            <a:pPr lvl="1"/>
            <a:r>
              <a:rPr lang="en-US" sz="1800" dirty="0" smtClean="0"/>
              <a:t>Next generation of fiber MOS (WEAVE, 4MOST) ~2k fibers, though targeted</a:t>
            </a:r>
          </a:p>
          <a:p>
            <a:r>
              <a:rPr lang="en-US" sz="2000" dirty="0" smtClean="0"/>
              <a:t>Wide </a:t>
            </a:r>
            <a:r>
              <a:rPr lang="en-US" sz="2000" dirty="0" smtClean="0"/>
              <a:t>field 3D spectroscopic </a:t>
            </a:r>
            <a:r>
              <a:rPr lang="en-US" sz="2000" dirty="0" smtClean="0"/>
              <a:t>surveys</a:t>
            </a:r>
          </a:p>
          <a:p>
            <a:pPr lvl="1"/>
            <a:r>
              <a:rPr lang="en-US" sz="1800" dirty="0" smtClean="0"/>
              <a:t>Up till now all targets have continuum counterparts </a:t>
            </a:r>
          </a:p>
          <a:p>
            <a:pPr lvl="2"/>
            <a:r>
              <a:rPr lang="en-US" dirty="0" smtClean="0"/>
              <a:t>or are discovered in very expensive narrow band surveys and then followed-up with targeted spectroscopy</a:t>
            </a:r>
          </a:p>
          <a:p>
            <a:pPr lvl="1"/>
            <a:r>
              <a:rPr lang="en-US" dirty="0" smtClean="0"/>
              <a:t>Blind w</a:t>
            </a:r>
            <a:r>
              <a:rPr lang="en-US" sz="1800" dirty="0" smtClean="0"/>
              <a:t>ide field IFS is expensive but has unique applications</a:t>
            </a:r>
          </a:p>
          <a:p>
            <a:pPr lvl="2"/>
            <a:r>
              <a:rPr lang="en-US" dirty="0" smtClean="0"/>
              <a:t>VIRUS is the first instrument to be able to do this over 100s of sq. deg.</a:t>
            </a:r>
          </a:p>
          <a:p>
            <a:pPr lvl="2"/>
            <a:r>
              <a:rPr lang="en-US" dirty="0" smtClean="0"/>
              <a:t>VLT MUSE has very different design but similar power and can go very deep over small fields</a:t>
            </a:r>
          </a:p>
          <a:p>
            <a:pPr lvl="1"/>
            <a:endParaRPr lang="en-US" sz="1800" dirty="0"/>
          </a:p>
        </p:txBody>
      </p:sp>
    </p:spTree>
    <p:extLst>
      <p:ext uri="{BB962C8B-B14F-4D97-AF65-F5344CB8AC3E}">
        <p14:creationId xmlns:p14="http://schemas.microsoft.com/office/powerpoint/2010/main" val="69984843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Acceptance testing</a:t>
            </a:r>
            <a:endParaRPr lang="en-US" dirty="0"/>
          </a:p>
        </p:txBody>
      </p:sp>
      <p:sp>
        <p:nvSpPr>
          <p:cNvPr id="7" name="Content Placeholder 2"/>
          <p:cNvSpPr txBox="1">
            <a:spLocks/>
          </p:cNvSpPr>
          <p:nvPr/>
        </p:nvSpPr>
        <p:spPr bwMode="auto">
          <a:xfrm>
            <a:off x="304800" y="3581400"/>
            <a:ext cx="28956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r>
              <a:rPr lang="en-US" dirty="0" smtClean="0"/>
              <a:t>Then a series of tests are undertaken to characterize</a:t>
            </a:r>
          </a:p>
          <a:p>
            <a:pPr lvl="1"/>
            <a:r>
              <a:rPr lang="en-US" dirty="0" smtClean="0"/>
              <a:t>Input head fiber positions</a:t>
            </a:r>
          </a:p>
          <a:p>
            <a:pPr lvl="1"/>
            <a:r>
              <a:rPr lang="en-US" dirty="0" smtClean="0"/>
              <a:t>Fiber to fiber throughput</a:t>
            </a:r>
          </a:p>
          <a:p>
            <a:pPr lvl="1"/>
            <a:r>
              <a:rPr lang="en-US" dirty="0" smtClean="0"/>
              <a:t>FRD of selected fibers that appear substandard</a:t>
            </a:r>
          </a:p>
          <a:p>
            <a:pPr lvl="1"/>
            <a:endParaRPr lang="en-US" dirty="0" smtClean="0"/>
          </a:p>
          <a:p>
            <a:endParaRPr lang="en-US" dirty="0"/>
          </a:p>
        </p:txBody>
      </p:sp>
      <p:pic>
        <p:nvPicPr>
          <p:cNvPr id="9" name="Picture 3"/>
          <p:cNvPicPr>
            <a:picLocks noGrp="1" noChangeAspect="1" noChangeArrowheads="1"/>
          </p:cNvPicPr>
          <p:nvPr>
            <p:ph sz="half" idx="2"/>
          </p:nvPr>
        </p:nvPicPr>
        <p:blipFill rotWithShape="1">
          <a:blip r:embed="rId2" cstate="print">
            <a:extLst>
              <a:ext uri="{28A0092B-C50C-407E-A947-70E740481C1C}">
                <a14:useLocalDpi xmlns:a14="http://schemas.microsoft.com/office/drawing/2010/main"/>
              </a:ext>
            </a:extLst>
          </a:blip>
          <a:srcRect l="314" t="418" r="-314" b="418"/>
          <a:stretch/>
        </p:blipFill>
        <p:spPr bwMode="auto">
          <a:xfrm>
            <a:off x="3886200" y="4523117"/>
            <a:ext cx="4267200" cy="2334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2" name="Content Placeholder 2"/>
          <p:cNvSpPr txBox="1">
            <a:spLocks/>
          </p:cNvSpPr>
          <p:nvPr/>
        </p:nvSpPr>
        <p:spPr bwMode="auto">
          <a:xfrm>
            <a:off x="304800" y="990600"/>
            <a:ext cx="5486400" cy="266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8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r>
              <a:rPr lang="en-US" dirty="0" smtClean="0"/>
              <a:t>When delivered by vendors, the IFUs are inspected for compliance with requirements</a:t>
            </a:r>
          </a:p>
          <a:p>
            <a:pPr lvl="1"/>
            <a:r>
              <a:rPr lang="en-US" dirty="0" smtClean="0"/>
              <a:t>Input head polish, flatness, wedge, protrusion</a:t>
            </a:r>
          </a:p>
          <a:p>
            <a:pPr lvl="1"/>
            <a:r>
              <a:rPr lang="en-US" dirty="0" smtClean="0"/>
              <a:t>Output slit polish, radius of curvature, wedge/rounding, packing, </a:t>
            </a:r>
          </a:p>
          <a:p>
            <a:pPr lvl="1"/>
            <a:r>
              <a:rPr lang="en-US" dirty="0" smtClean="0"/>
              <a:t>Fiber protrusion and route from conduit</a:t>
            </a:r>
          </a:p>
          <a:p>
            <a:pPr lvl="1"/>
            <a:r>
              <a:rPr lang="en-US" dirty="0" smtClean="0"/>
              <a:t>Broken fibers and fiber mapping</a:t>
            </a:r>
            <a:endParaRPr lang="en-US" dirty="0" smtClean="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12451" y="-76200"/>
            <a:ext cx="3907749" cy="456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7175026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5867400" cy="655638"/>
          </a:xfrm>
        </p:spPr>
        <p:txBody>
          <a:bodyPr/>
          <a:lstStyle/>
          <a:p>
            <a:r>
              <a:rPr lang="en-US" dirty="0" smtClean="0"/>
              <a:t>Fiber mapping characterization</a:t>
            </a:r>
            <a:endParaRPr lang="en-US" dirty="0"/>
          </a:p>
        </p:txBody>
      </p:sp>
      <p:pic>
        <p:nvPicPr>
          <p:cNvPr id="7" name="Content Placeholder 6" descr="VIRUS_Reimaging_bench_2"/>
          <p:cNvPicPr>
            <a:picLocks noGrp="1" noChangeAspect="1" noChangeArrowheads="1"/>
          </p:cNvPicPr>
          <p:nvPr>
            <p:ph sz="quarter" idx="3"/>
          </p:nvPr>
        </p:nvPicPr>
        <p:blipFill rotWithShape="1">
          <a:blip r:embed="rId2" cstate="print">
            <a:extLst>
              <a:ext uri="{28A0092B-C50C-407E-A947-70E740481C1C}">
                <a14:useLocalDpi xmlns:a14="http://schemas.microsoft.com/office/drawing/2010/main"/>
              </a:ext>
            </a:extLst>
          </a:blip>
          <a:srcRect l="-462" r="-58"/>
          <a:stretch/>
        </p:blipFill>
        <p:spPr>
          <a:xfrm>
            <a:off x="3941507" y="2743200"/>
            <a:ext cx="5202493" cy="3886200"/>
          </a:xfrm>
        </p:spPr>
      </p:pic>
      <p:sp>
        <p:nvSpPr>
          <p:cNvPr id="11" name="TextBox 10"/>
          <p:cNvSpPr txBox="1"/>
          <p:nvPr/>
        </p:nvSpPr>
        <p:spPr>
          <a:xfrm>
            <a:off x="7463094" y="6290846"/>
            <a:ext cx="1676400" cy="338554"/>
          </a:xfrm>
          <a:prstGeom prst="rect">
            <a:avLst/>
          </a:prstGeom>
          <a:noFill/>
        </p:spPr>
        <p:txBody>
          <a:bodyPr wrap="square" rtlCol="0">
            <a:spAutoFit/>
          </a:bodyPr>
          <a:lstStyle/>
          <a:p>
            <a:pPr algn="ctr"/>
            <a:r>
              <a:rPr lang="en-US" sz="1600" dirty="0" smtClean="0">
                <a:solidFill>
                  <a:srgbClr val="FFFF00"/>
                </a:solidFill>
              </a:rPr>
              <a:t>Mapping Bench</a:t>
            </a:r>
            <a:endParaRPr lang="en-US" sz="1600" dirty="0">
              <a:solidFill>
                <a:srgbClr val="FFFF00"/>
              </a:solidFill>
            </a:endParaRPr>
          </a:p>
        </p:txBody>
      </p:sp>
      <p:sp>
        <p:nvSpPr>
          <p:cNvPr id="5" name="Text Placeholder 4"/>
          <p:cNvSpPr>
            <a:spLocks noGrp="1"/>
          </p:cNvSpPr>
          <p:nvPr>
            <p:ph type="body" sz="half" idx="1"/>
          </p:nvPr>
        </p:nvSpPr>
        <p:spPr>
          <a:xfrm>
            <a:off x="228600" y="838200"/>
            <a:ext cx="8763000" cy="3505200"/>
          </a:xfrm>
        </p:spPr>
        <p:txBody>
          <a:bodyPr/>
          <a:lstStyle/>
          <a:p>
            <a:r>
              <a:rPr lang="en-US" sz="1800" dirty="0" smtClean="0"/>
              <a:t>Reimaging bench mounts the input head</a:t>
            </a:r>
          </a:p>
          <a:p>
            <a:pPr lvl="1"/>
            <a:r>
              <a:rPr lang="en-US" sz="1600" dirty="0" smtClean="0"/>
              <a:t>Slits are back illuminated from an integrating sphere</a:t>
            </a:r>
          </a:p>
          <a:p>
            <a:r>
              <a:rPr lang="en-US" sz="1800" dirty="0" smtClean="0"/>
              <a:t>Extremely low distortion optics verified by tests with IFU</a:t>
            </a:r>
          </a:p>
          <a:p>
            <a:pPr lvl="1"/>
            <a:r>
              <a:rPr lang="en-US" sz="1600" dirty="0" smtClean="0"/>
              <a:t>Comparison with </a:t>
            </a:r>
            <a:r>
              <a:rPr lang="en-US" sz="1600" dirty="0" err="1" smtClean="0"/>
              <a:t>fiducial</a:t>
            </a:r>
            <a:r>
              <a:rPr lang="en-US" sz="1600" dirty="0" smtClean="0"/>
              <a:t> IFU head maps fiber positions to common reference</a:t>
            </a:r>
          </a:p>
          <a:p>
            <a:pPr lvl="1"/>
            <a:r>
              <a:rPr lang="en-US" sz="1600" dirty="0" smtClean="0"/>
              <a:t>Require each fiber position on sky to be known to 0.1 </a:t>
            </a:r>
            <a:r>
              <a:rPr lang="en-US" sz="1600" dirty="0" err="1" smtClean="0"/>
              <a:t>arcsec</a:t>
            </a:r>
            <a:r>
              <a:rPr lang="en-US" sz="1600" dirty="0" smtClean="0"/>
              <a:t> (~20 </a:t>
            </a:r>
            <a:r>
              <a:rPr lang="en-US" sz="1600" dirty="0" err="1" smtClean="0"/>
              <a:t>μm</a:t>
            </a:r>
            <a:r>
              <a:rPr lang="en-US" sz="1600" dirty="0" smtClean="0"/>
              <a:t>) </a:t>
            </a:r>
            <a:r>
              <a:rPr lang="en-US" sz="1600" dirty="0" err="1" smtClean="0"/>
              <a:t>rms</a:t>
            </a:r>
            <a:endParaRPr lang="en-US" sz="1600" dirty="0" smtClean="0"/>
          </a:p>
          <a:p>
            <a:r>
              <a:rPr lang="en-US" sz="1800" dirty="0" smtClean="0"/>
              <a:t>Bench also provides measure of relative transmission of fibers, at full NA</a:t>
            </a:r>
          </a:p>
          <a:p>
            <a:endParaRPr lang="en-US" sz="1800" dirty="0"/>
          </a:p>
        </p:txBody>
      </p:sp>
    </p:spTree>
    <p:extLst>
      <p:ext uri="{BB962C8B-B14F-4D97-AF65-F5344CB8AC3E}">
        <p14:creationId xmlns:p14="http://schemas.microsoft.com/office/powerpoint/2010/main" val="287313348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4953000" cy="655638"/>
          </a:xfrm>
        </p:spPr>
        <p:txBody>
          <a:bodyPr/>
          <a:lstStyle/>
          <a:p>
            <a:r>
              <a:rPr lang="en-US" dirty="0" smtClean="0"/>
              <a:t>FRD and throughput</a:t>
            </a:r>
            <a:endParaRPr lang="en-US" dirty="0"/>
          </a:p>
        </p:txBody>
      </p:sp>
      <p:sp>
        <p:nvSpPr>
          <p:cNvPr id="3" name="Text Placeholder 2"/>
          <p:cNvSpPr>
            <a:spLocks noGrp="1"/>
          </p:cNvSpPr>
          <p:nvPr>
            <p:ph type="body" sz="half" idx="1"/>
          </p:nvPr>
        </p:nvSpPr>
        <p:spPr>
          <a:xfrm>
            <a:off x="304800" y="914400"/>
            <a:ext cx="4876800" cy="2743200"/>
          </a:xfrm>
        </p:spPr>
        <p:txBody>
          <a:bodyPr/>
          <a:lstStyle/>
          <a:p>
            <a:r>
              <a:rPr lang="en-US" dirty="0" smtClean="0"/>
              <a:t>Setup at AIP is an evolution of test benches developed at AIP for PMAS and at UT for VIRUS </a:t>
            </a:r>
          </a:p>
          <a:p>
            <a:pPr lvl="1"/>
            <a:r>
              <a:rPr lang="en-US" sz="1600" dirty="0" smtClean="0">
                <a:solidFill>
                  <a:srgbClr val="FF0000"/>
                </a:solidFill>
              </a:rPr>
              <a:t>Murphy et al </a:t>
            </a:r>
            <a:r>
              <a:rPr lang="en-US" sz="1600" dirty="0" err="1" smtClean="0">
                <a:solidFill>
                  <a:srgbClr val="FF0000"/>
                </a:solidFill>
              </a:rPr>
              <a:t>Proc</a:t>
            </a:r>
            <a:r>
              <a:rPr lang="en-US" sz="1600" dirty="0" smtClean="0">
                <a:solidFill>
                  <a:srgbClr val="FF0000"/>
                </a:solidFill>
              </a:rPr>
              <a:t> </a:t>
            </a:r>
            <a:r>
              <a:rPr lang="en-US" sz="1600" dirty="0">
                <a:solidFill>
                  <a:srgbClr val="FF0000"/>
                </a:solidFill>
              </a:rPr>
              <a:t>SPIE 7018-104 (2008</a:t>
            </a:r>
            <a:r>
              <a:rPr lang="en-US" sz="1600" dirty="0" smtClean="0">
                <a:solidFill>
                  <a:srgbClr val="FF0000"/>
                </a:solidFill>
              </a:rPr>
              <a:t>)</a:t>
            </a:r>
            <a:endParaRPr lang="en-US" dirty="0" smtClean="0"/>
          </a:p>
          <a:p>
            <a:r>
              <a:rPr lang="en-US" dirty="0" smtClean="0"/>
              <a:t>A limited number of fibers are tested since effort is limited and system test provides a check</a:t>
            </a:r>
            <a:endParaRPr lang="en-US"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1000" y="4114800"/>
            <a:ext cx="581083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 name="Text Box 7"/>
          <p:cNvSpPr txBox="1">
            <a:spLocks noChangeArrowheads="1"/>
          </p:cNvSpPr>
          <p:nvPr/>
        </p:nvSpPr>
        <p:spPr bwMode="auto">
          <a:xfrm>
            <a:off x="6916431" y="4038600"/>
            <a:ext cx="2214869" cy="338554"/>
          </a:xfrm>
          <a:prstGeom prst="rect">
            <a:avLst/>
          </a:prstGeom>
          <a:noFill/>
          <a:ln w="9525">
            <a:noFill/>
            <a:miter lim="800000"/>
            <a:headEnd/>
            <a:tailEnd/>
          </a:ln>
        </p:spPr>
        <p:txBody>
          <a:bodyPr wrap="none">
            <a:spAutoFit/>
          </a:bodyPr>
          <a:lstStyle/>
          <a:p>
            <a:r>
              <a:rPr lang="en-US" sz="1600" dirty="0">
                <a:solidFill>
                  <a:srgbClr val="0000FF"/>
                </a:solidFill>
              </a:rPr>
              <a:t>FRD evaluation bench</a:t>
            </a:r>
          </a:p>
        </p:txBody>
      </p:sp>
      <p:sp>
        <p:nvSpPr>
          <p:cNvPr id="11" name="Text Box 7"/>
          <p:cNvSpPr txBox="1">
            <a:spLocks noChangeArrowheads="1"/>
          </p:cNvSpPr>
          <p:nvPr/>
        </p:nvSpPr>
        <p:spPr bwMode="auto">
          <a:xfrm>
            <a:off x="5791200" y="5486400"/>
            <a:ext cx="3276600" cy="584776"/>
          </a:xfrm>
          <a:prstGeom prst="rect">
            <a:avLst/>
          </a:prstGeom>
          <a:noFill/>
          <a:ln w="9525">
            <a:noFill/>
            <a:miter lim="800000"/>
            <a:headEnd/>
            <a:tailEnd/>
          </a:ln>
        </p:spPr>
        <p:txBody>
          <a:bodyPr wrap="square">
            <a:spAutoFit/>
          </a:bodyPr>
          <a:lstStyle/>
          <a:p>
            <a:pPr algn="r"/>
            <a:r>
              <a:rPr lang="en-US" sz="1600" dirty="0" smtClean="0">
                <a:solidFill>
                  <a:srgbClr val="0000FF"/>
                </a:solidFill>
              </a:rPr>
              <a:t>Input pupil and far-field image after transmission</a:t>
            </a:r>
            <a:endParaRPr lang="en-US" sz="1600" dirty="0">
              <a:solidFill>
                <a:srgbClr val="0000FF"/>
              </a:solidFill>
            </a:endParaRPr>
          </a:p>
        </p:txBody>
      </p:sp>
      <p:pic>
        <p:nvPicPr>
          <p:cNvPr id="6" name="Content Placeholder 5" descr="VIRUS_cone_FRD"/>
          <p:cNvPicPr>
            <a:picLocks noGrp="1" noChangeAspect="1" noChangeArrowheads="1"/>
          </p:cNvPicPr>
          <p:nvPr>
            <p:ph sz="quarter" idx="2"/>
          </p:nvPr>
        </p:nvPicPr>
        <p:blipFill rotWithShape="1">
          <a:blip r:embed="rId3" cstate="print">
            <a:extLst>
              <a:ext uri="{28A0092B-C50C-407E-A947-70E740481C1C}">
                <a14:useLocalDpi xmlns:a14="http://schemas.microsoft.com/office/drawing/2010/main"/>
              </a:ext>
            </a:extLst>
          </a:blip>
          <a:srcRect/>
          <a:stretch/>
        </p:blipFill>
        <p:spPr bwMode="auto">
          <a:xfrm>
            <a:off x="5105400" y="914400"/>
            <a:ext cx="4033531" cy="3049743"/>
          </a:xfrm>
          <a:prstGeom prst="rect">
            <a:avLst/>
          </a:prstGeom>
          <a:noFill/>
          <a:ln w="9525">
            <a:noFill/>
            <a:miter lim="800000"/>
            <a:headEnd/>
            <a:tailEnd/>
          </a:ln>
        </p:spPr>
      </p:pic>
    </p:spTree>
    <p:extLst>
      <p:ext uri="{BB962C8B-B14F-4D97-AF65-F5344CB8AC3E}">
        <p14:creationId xmlns:p14="http://schemas.microsoft.com/office/powerpoint/2010/main" val="280379072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IFU System </a:t>
            </a:r>
            <a:r>
              <a:rPr lang="en-US" dirty="0" smtClean="0">
                <a:solidFill>
                  <a:srgbClr val="FF0000"/>
                </a:solidFill>
              </a:rPr>
              <a:t>Testing</a:t>
            </a:r>
            <a:endParaRPr lang="en-US" dirty="0">
              <a:solidFill>
                <a:srgbClr val="FF0000"/>
              </a:solidFill>
            </a:endParaRPr>
          </a:p>
        </p:txBody>
      </p:sp>
      <p:sp>
        <p:nvSpPr>
          <p:cNvPr id="9" name="Subtitle 8"/>
          <p:cNvSpPr>
            <a:spLocks noGrp="1"/>
          </p:cNvSpPr>
          <p:nvPr>
            <p:ph type="subTitle" idx="1"/>
          </p:nvPr>
        </p:nvSpPr>
        <p:spPr/>
        <p:txBody>
          <a:bodyPr/>
          <a:lstStyle/>
          <a:p>
            <a:r>
              <a:rPr lang="en-US" dirty="0" smtClean="0"/>
              <a:t>Thomas </a:t>
            </a:r>
            <a:r>
              <a:rPr lang="en-US" dirty="0" err="1" smtClean="0"/>
              <a:t>Jahn</a:t>
            </a:r>
            <a:r>
              <a:rPr lang="en-US" dirty="0" smtClean="0"/>
              <a:t>, Dionne Haynes, </a:t>
            </a:r>
            <a:r>
              <a:rPr lang="en-US" dirty="0"/>
              <a:t>Ole </a:t>
            </a:r>
            <a:r>
              <a:rPr lang="en-US" dirty="0" err="1"/>
              <a:t>Streicher</a:t>
            </a:r>
            <a:r>
              <a:rPr lang="en-US" dirty="0"/>
              <a:t>, </a:t>
            </a:r>
            <a:r>
              <a:rPr lang="en-US" dirty="0" smtClean="0"/>
              <a:t>Maximilian </a:t>
            </a:r>
            <a:r>
              <a:rPr lang="en-US" dirty="0" err="1" smtClean="0"/>
              <a:t>Fabricius</a:t>
            </a:r>
            <a:r>
              <a:rPr lang="en-US" dirty="0"/>
              <a:t>, </a:t>
            </a:r>
            <a:r>
              <a:rPr lang="en-US" dirty="0" err="1" smtClean="0"/>
              <a:t>Niv</a:t>
            </a:r>
            <a:r>
              <a:rPr lang="en-US" dirty="0" smtClean="0"/>
              <a:t> </a:t>
            </a:r>
            <a:r>
              <a:rPr lang="en-US" dirty="0" err="1" smtClean="0"/>
              <a:t>Drory</a:t>
            </a:r>
            <a:r>
              <a:rPr lang="en-US" dirty="0" smtClean="0"/>
              <a:t>, Francesco Montesano, </a:t>
            </a:r>
            <a:r>
              <a:rPr lang="en-US" dirty="0"/>
              <a:t>Sarah Tuttle, Monika </a:t>
            </a:r>
            <a:r>
              <a:rPr lang="en-US" dirty="0" err="1" smtClean="0"/>
              <a:t>Rutowska</a:t>
            </a:r>
            <a:r>
              <a:rPr lang="en-US" dirty="0" smtClean="0"/>
              <a:t>, </a:t>
            </a:r>
            <a:r>
              <a:rPr lang="en-US" dirty="0" err="1" smtClean="0"/>
              <a:t>Christer</a:t>
            </a:r>
            <a:r>
              <a:rPr lang="en-US" dirty="0" smtClean="0"/>
              <a:t> </a:t>
            </a:r>
            <a:r>
              <a:rPr lang="en-US" dirty="0" err="1"/>
              <a:t>Sandin</a:t>
            </a:r>
            <a:endParaRPr lang="en-US" dirty="0"/>
          </a:p>
        </p:txBody>
      </p:sp>
    </p:spTree>
    <p:extLst>
      <p:ext uri="{BB962C8B-B14F-4D97-AF65-F5344CB8AC3E}">
        <p14:creationId xmlns:p14="http://schemas.microsoft.com/office/powerpoint/2010/main" val="204405382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152400"/>
            <a:ext cx="7010400" cy="655638"/>
          </a:xfrm>
        </p:spPr>
        <p:txBody>
          <a:bodyPr/>
          <a:lstStyle/>
          <a:p>
            <a:r>
              <a:rPr lang="en-US" dirty="0" smtClean="0"/>
              <a:t>System test with </a:t>
            </a:r>
            <a:r>
              <a:rPr lang="en-US" dirty="0" err="1" smtClean="0"/>
              <a:t>fiducial</a:t>
            </a:r>
            <a:r>
              <a:rPr lang="en-US" dirty="0" smtClean="0"/>
              <a:t> spectrograph </a:t>
            </a:r>
            <a:endParaRPr lang="en-US" dirty="0"/>
          </a:p>
        </p:txBody>
      </p:sp>
      <p:pic>
        <p:nvPicPr>
          <p:cNvPr id="8"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315" b="-747"/>
          <a:stretch/>
        </p:blipFill>
        <p:spPr>
          <a:xfrm>
            <a:off x="4525887" y="1981200"/>
            <a:ext cx="5303913" cy="3886200"/>
          </a:xfrm>
          <a:scene3d>
            <a:camera prst="orthographicFront">
              <a:rot lat="0" lon="0" rev="16200000"/>
            </a:camera>
            <a:lightRig rig="threePt" dir="t"/>
          </a:scene3d>
        </p:spPr>
      </p:pic>
      <p:sp>
        <p:nvSpPr>
          <p:cNvPr id="6" name="Content Placeholder 5"/>
          <p:cNvSpPr>
            <a:spLocks noGrp="1"/>
          </p:cNvSpPr>
          <p:nvPr>
            <p:ph sz="half" idx="1"/>
          </p:nvPr>
        </p:nvSpPr>
        <p:spPr>
          <a:xfrm>
            <a:off x="152400" y="1295400"/>
            <a:ext cx="4800600" cy="4191000"/>
          </a:xfrm>
        </p:spPr>
        <p:txBody>
          <a:bodyPr/>
          <a:lstStyle/>
          <a:p>
            <a:r>
              <a:rPr lang="en-US" dirty="0" smtClean="0"/>
              <a:t>UT supplied one of the first VIRUS units to AIP for system </a:t>
            </a:r>
            <a:r>
              <a:rPr lang="en-US" dirty="0" smtClean="0"/>
              <a:t>testing</a:t>
            </a:r>
          </a:p>
          <a:p>
            <a:pPr lvl="1"/>
            <a:r>
              <a:rPr lang="en-US" dirty="0" smtClean="0"/>
              <a:t>AIP supplied LN system and light-tight enclosure</a:t>
            </a:r>
          </a:p>
          <a:p>
            <a:pPr lvl="1"/>
            <a:r>
              <a:rPr lang="en-US" dirty="0" smtClean="0"/>
              <a:t>IFU is fed as on HET</a:t>
            </a:r>
            <a:endParaRPr lang="en-US" dirty="0" smtClean="0"/>
          </a:p>
          <a:p>
            <a:r>
              <a:rPr lang="en-US" dirty="0" smtClean="0"/>
              <a:t>System </a:t>
            </a:r>
            <a:r>
              <a:rPr lang="en-US" dirty="0" smtClean="0"/>
              <a:t>testing is the final quality check of an IFU and includes</a:t>
            </a:r>
            <a:endParaRPr lang="en-US" dirty="0" smtClean="0"/>
          </a:p>
          <a:p>
            <a:pPr lvl="1"/>
            <a:r>
              <a:rPr lang="en-US" dirty="0" smtClean="0"/>
              <a:t>Image quality (focus of IFU)</a:t>
            </a:r>
          </a:p>
          <a:p>
            <a:pPr lvl="1"/>
            <a:r>
              <a:rPr lang="en-US" dirty="0" smtClean="0"/>
              <a:t>Fiber to fiber throughput</a:t>
            </a:r>
          </a:p>
          <a:p>
            <a:r>
              <a:rPr lang="en-US" dirty="0" smtClean="0"/>
              <a:t>It mimics on-sky performance so is the final check before shipping</a:t>
            </a:r>
            <a:endParaRPr lang="en-US" dirty="0"/>
          </a:p>
        </p:txBody>
      </p:sp>
    </p:spTree>
    <p:extLst>
      <p:ext uri="{BB962C8B-B14F-4D97-AF65-F5344CB8AC3E}">
        <p14:creationId xmlns:p14="http://schemas.microsoft.com/office/powerpoint/2010/main" val="40221549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data obtained with scripts</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t="-1634" b="13426"/>
          <a:stretch/>
        </p:blipFill>
        <p:spPr>
          <a:xfrm>
            <a:off x="105937" y="1219200"/>
            <a:ext cx="9032487" cy="4572000"/>
          </a:xfrm>
        </p:spPr>
      </p:pic>
      <p:sp>
        <p:nvSpPr>
          <p:cNvPr id="3" name="TextBox 2"/>
          <p:cNvSpPr txBox="1"/>
          <p:nvPr/>
        </p:nvSpPr>
        <p:spPr>
          <a:xfrm>
            <a:off x="1295400" y="5943600"/>
            <a:ext cx="2459828" cy="338554"/>
          </a:xfrm>
          <a:prstGeom prst="rect">
            <a:avLst/>
          </a:prstGeom>
          <a:noFill/>
        </p:spPr>
        <p:txBody>
          <a:bodyPr wrap="none" rtlCol="0">
            <a:spAutoFit/>
          </a:bodyPr>
          <a:lstStyle/>
          <a:p>
            <a:r>
              <a:rPr lang="en-US" sz="1600" dirty="0" smtClean="0">
                <a:solidFill>
                  <a:srgbClr val="0000FF"/>
                </a:solidFill>
              </a:rPr>
              <a:t>QTH + blue LED flat field</a:t>
            </a:r>
            <a:endParaRPr lang="en-US" sz="1600" dirty="0">
              <a:solidFill>
                <a:srgbClr val="0000FF"/>
              </a:solidFill>
            </a:endParaRPr>
          </a:p>
        </p:txBody>
      </p:sp>
      <p:sp>
        <p:nvSpPr>
          <p:cNvPr id="6" name="TextBox 5"/>
          <p:cNvSpPr txBox="1"/>
          <p:nvPr/>
        </p:nvSpPr>
        <p:spPr>
          <a:xfrm>
            <a:off x="5922172" y="5943600"/>
            <a:ext cx="2676434" cy="338554"/>
          </a:xfrm>
          <a:prstGeom prst="rect">
            <a:avLst/>
          </a:prstGeom>
          <a:noFill/>
        </p:spPr>
        <p:txBody>
          <a:bodyPr wrap="none" rtlCol="0">
            <a:spAutoFit/>
          </a:bodyPr>
          <a:lstStyle/>
          <a:p>
            <a:r>
              <a:rPr lang="en-US" sz="1600" dirty="0" err="1" smtClean="0">
                <a:solidFill>
                  <a:srgbClr val="0000FF"/>
                </a:solidFill>
              </a:rPr>
              <a:t>Hg+Cd</a:t>
            </a:r>
            <a:r>
              <a:rPr lang="en-US" sz="1600" dirty="0" smtClean="0">
                <a:solidFill>
                  <a:srgbClr val="0000FF"/>
                </a:solidFill>
              </a:rPr>
              <a:t> emission line lamps</a:t>
            </a:r>
            <a:endParaRPr lang="en-US" sz="1600" dirty="0">
              <a:solidFill>
                <a:srgbClr val="0000FF"/>
              </a:solidFill>
            </a:endParaRPr>
          </a:p>
        </p:txBody>
      </p:sp>
      <p:sp>
        <p:nvSpPr>
          <p:cNvPr id="7" name="TextBox 6"/>
          <p:cNvSpPr txBox="1"/>
          <p:nvPr/>
        </p:nvSpPr>
        <p:spPr>
          <a:xfrm>
            <a:off x="3505200" y="6324600"/>
            <a:ext cx="2556810" cy="338554"/>
          </a:xfrm>
          <a:prstGeom prst="rect">
            <a:avLst/>
          </a:prstGeom>
          <a:noFill/>
        </p:spPr>
        <p:txBody>
          <a:bodyPr wrap="none" rtlCol="0">
            <a:spAutoFit/>
          </a:bodyPr>
          <a:lstStyle/>
          <a:p>
            <a:r>
              <a:rPr lang="en-US" sz="1600" dirty="0" smtClean="0">
                <a:solidFill>
                  <a:srgbClr val="0000FF"/>
                </a:solidFill>
              </a:rPr>
              <a:t>Plus bias and dark frames</a:t>
            </a:r>
            <a:endParaRPr lang="en-US" sz="1600" dirty="0">
              <a:solidFill>
                <a:srgbClr val="0000FF"/>
              </a:solidFill>
            </a:endParaRPr>
          </a:p>
        </p:txBody>
      </p:sp>
    </p:spTree>
    <p:extLst>
      <p:ext uri="{BB962C8B-B14F-4D97-AF65-F5344CB8AC3E}">
        <p14:creationId xmlns:p14="http://schemas.microsoft.com/office/powerpoint/2010/main" val="521475567"/>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609600" y="304800"/>
            <a:ext cx="5638800" cy="655638"/>
          </a:xfrm>
        </p:spPr>
        <p:txBody>
          <a:bodyPr/>
          <a:lstStyle/>
          <a:p>
            <a:r>
              <a:rPr lang="en-US" sz="2400" dirty="0" err="1" smtClean="0">
                <a:latin typeface="Arial" charset="0"/>
              </a:rPr>
              <a:t>LabCure</a:t>
            </a:r>
            <a:r>
              <a:rPr lang="en-US" sz="2400" dirty="0" smtClean="0">
                <a:latin typeface="Arial" charset="0"/>
              </a:rPr>
              <a:t> spectrograph characterization software</a:t>
            </a:r>
            <a:endParaRPr lang="en-US" sz="2400" dirty="0">
              <a:latin typeface="Arial" charset="0"/>
            </a:endParaRPr>
          </a:p>
        </p:txBody>
      </p:sp>
      <p:pic>
        <p:nvPicPr>
          <p:cNvPr id="24578" name="Picture 3"/>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400800" y="1066800"/>
            <a:ext cx="2235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657600" y="1219200"/>
            <a:ext cx="22606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9"/>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066800" y="1219200"/>
            <a:ext cx="22733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10"/>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204788" y="3306763"/>
            <a:ext cx="8786812" cy="355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rot="867031">
            <a:off x="623358" y="5234227"/>
            <a:ext cx="1929635" cy="338554"/>
          </a:xfrm>
          <a:prstGeom prst="rect">
            <a:avLst/>
          </a:prstGeom>
          <a:noFill/>
        </p:spPr>
        <p:txBody>
          <a:bodyPr wrap="none" rtlCol="0">
            <a:spAutoFit/>
          </a:bodyPr>
          <a:lstStyle/>
          <a:p>
            <a:r>
              <a:rPr lang="en-US" sz="1600" dirty="0" smtClean="0">
                <a:solidFill>
                  <a:srgbClr val="0000FF"/>
                </a:solidFill>
              </a:rPr>
              <a:t>Spectral dimension</a:t>
            </a:r>
            <a:endParaRPr lang="en-US" sz="1600" dirty="0">
              <a:solidFill>
                <a:srgbClr val="0000FF"/>
              </a:solidFill>
            </a:endParaRPr>
          </a:p>
        </p:txBody>
      </p:sp>
      <p:sp>
        <p:nvSpPr>
          <p:cNvPr id="10" name="TextBox 9"/>
          <p:cNvSpPr txBox="1"/>
          <p:nvPr/>
        </p:nvSpPr>
        <p:spPr>
          <a:xfrm rot="19396203">
            <a:off x="4951324" y="4087319"/>
            <a:ext cx="1804300" cy="338554"/>
          </a:xfrm>
          <a:prstGeom prst="rect">
            <a:avLst/>
          </a:prstGeom>
          <a:noFill/>
        </p:spPr>
        <p:txBody>
          <a:bodyPr wrap="none" rtlCol="0">
            <a:spAutoFit/>
          </a:bodyPr>
          <a:lstStyle/>
          <a:p>
            <a:r>
              <a:rPr lang="en-US" sz="1600" dirty="0" smtClean="0">
                <a:solidFill>
                  <a:srgbClr val="0000FF"/>
                </a:solidFill>
              </a:rPr>
              <a:t>Spatial dimension</a:t>
            </a:r>
            <a:endParaRPr lang="en-US" sz="1600" dirty="0">
              <a:solidFill>
                <a:srgbClr val="0000FF"/>
              </a:solidFill>
            </a:endParaRPr>
          </a:p>
        </p:txBody>
      </p:sp>
    </p:spTree>
    <p:extLst>
      <p:ext uri="{BB962C8B-B14F-4D97-AF65-F5344CB8AC3E}">
        <p14:creationId xmlns:p14="http://schemas.microsoft.com/office/powerpoint/2010/main" val="253047563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Fiber to fiber throughput</a:t>
            </a:r>
            <a:endParaRPr lang="en-US" dirty="0"/>
          </a:p>
        </p:txBody>
      </p:sp>
      <p:sp>
        <p:nvSpPr>
          <p:cNvPr id="3" name="Content Placeholder 2"/>
          <p:cNvSpPr>
            <a:spLocks noGrp="1"/>
          </p:cNvSpPr>
          <p:nvPr>
            <p:ph sz="half" idx="1"/>
          </p:nvPr>
        </p:nvSpPr>
        <p:spPr>
          <a:xfrm>
            <a:off x="457200" y="4419600"/>
            <a:ext cx="8229600" cy="2286000"/>
          </a:xfrm>
        </p:spPr>
        <p:txBody>
          <a:bodyPr/>
          <a:lstStyle/>
          <a:p>
            <a:r>
              <a:rPr lang="en-US" dirty="0" smtClean="0"/>
              <a:t>Variations of ~few % seen </a:t>
            </a:r>
            <a:r>
              <a:rPr lang="en-US" dirty="0" smtClean="0"/>
              <a:t>between fibers</a:t>
            </a:r>
          </a:p>
          <a:p>
            <a:pPr lvl="1"/>
            <a:r>
              <a:rPr lang="en-US" dirty="0" smtClean="0"/>
              <a:t>Similar to variations seen in mapping tests at full NA</a:t>
            </a:r>
          </a:p>
          <a:p>
            <a:pPr lvl="1"/>
            <a:r>
              <a:rPr lang="en-US" dirty="0" smtClean="0"/>
              <a:t>Implies that FRD effects and fiber aiming errors are not typically coming into play</a:t>
            </a:r>
          </a:p>
        </p:txBody>
      </p:sp>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3046" b="16446"/>
          <a:stretch/>
        </p:blipFill>
        <p:spPr>
          <a:xfrm>
            <a:off x="0" y="1180013"/>
            <a:ext cx="9220200" cy="2934787"/>
          </a:xfrm>
        </p:spPr>
      </p:pic>
    </p:spTree>
    <p:extLst>
      <p:ext uri="{BB962C8B-B14F-4D97-AF65-F5344CB8AC3E}">
        <p14:creationId xmlns:p14="http://schemas.microsoft.com/office/powerpoint/2010/main" val="200027046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Data Reduction and Analysis</a:t>
            </a:r>
            <a:endParaRPr lang="en-US" dirty="0">
              <a:solidFill>
                <a:srgbClr val="FF0000"/>
              </a:solidFill>
            </a:endParaRPr>
          </a:p>
        </p:txBody>
      </p:sp>
      <p:sp>
        <p:nvSpPr>
          <p:cNvPr id="9" name="Subtitle 8"/>
          <p:cNvSpPr>
            <a:spLocks noGrp="1"/>
          </p:cNvSpPr>
          <p:nvPr>
            <p:ph type="subTitle" idx="1"/>
          </p:nvPr>
        </p:nvSpPr>
        <p:spPr/>
        <p:txBody>
          <a:bodyPr/>
          <a:lstStyle/>
          <a:p>
            <a:r>
              <a:rPr lang="en-US" dirty="0" err="1" smtClean="0"/>
              <a:t>Niv</a:t>
            </a:r>
            <a:r>
              <a:rPr lang="en-US" dirty="0" smtClean="0"/>
              <a:t> </a:t>
            </a:r>
            <a:r>
              <a:rPr lang="en-US" dirty="0" err="1" smtClean="0"/>
              <a:t>Drory</a:t>
            </a:r>
            <a:r>
              <a:rPr lang="en-US" dirty="0" smtClean="0"/>
              <a:t>, </a:t>
            </a:r>
            <a:r>
              <a:rPr lang="en-US" dirty="0" err="1" smtClean="0"/>
              <a:t>Maximilain</a:t>
            </a:r>
            <a:r>
              <a:rPr lang="en-US" dirty="0" smtClean="0"/>
              <a:t> </a:t>
            </a:r>
            <a:r>
              <a:rPr lang="en-US" dirty="0" err="1" smtClean="0"/>
              <a:t>Fabricius</a:t>
            </a:r>
            <a:r>
              <a:rPr lang="en-US" dirty="0" smtClean="0"/>
              <a:t>, Jan </a:t>
            </a:r>
            <a:r>
              <a:rPr lang="en-US" dirty="0" err="1" smtClean="0"/>
              <a:t>Snigula</a:t>
            </a:r>
            <a:r>
              <a:rPr lang="en-US" dirty="0" smtClean="0"/>
              <a:t>, Martin </a:t>
            </a:r>
            <a:r>
              <a:rPr lang="en-US" dirty="0" err="1" smtClean="0"/>
              <a:t>Landriau</a:t>
            </a:r>
            <a:r>
              <a:rPr lang="en-US" dirty="0"/>
              <a:t>, Francesco Montesano</a:t>
            </a:r>
            <a:endParaRPr lang="en-US" dirty="0"/>
          </a:p>
        </p:txBody>
      </p:sp>
    </p:spTree>
    <p:extLst>
      <p:ext uri="{BB962C8B-B14F-4D97-AF65-F5344CB8AC3E}">
        <p14:creationId xmlns:p14="http://schemas.microsoft.com/office/powerpoint/2010/main" val="2943798732"/>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5791200" cy="655638"/>
          </a:xfrm>
        </p:spPr>
        <p:txBody>
          <a:bodyPr/>
          <a:lstStyle/>
          <a:p>
            <a:r>
              <a:rPr lang="en-US" dirty="0" smtClean="0"/>
              <a:t>Science </a:t>
            </a:r>
            <a:r>
              <a:rPr lang="en-US" dirty="0" smtClean="0"/>
              <a:t>to technical requirements</a:t>
            </a:r>
            <a:endParaRPr lang="en-US" dirty="0"/>
          </a:p>
        </p:txBody>
      </p:sp>
      <p:sp>
        <p:nvSpPr>
          <p:cNvPr id="3" name="Text Placeholder 2"/>
          <p:cNvSpPr>
            <a:spLocks noGrp="1"/>
          </p:cNvSpPr>
          <p:nvPr>
            <p:ph type="body" sz="half" idx="1"/>
          </p:nvPr>
        </p:nvSpPr>
        <p:spPr>
          <a:xfrm>
            <a:off x="457200" y="1066800"/>
            <a:ext cx="4191000" cy="5029200"/>
          </a:xfrm>
        </p:spPr>
        <p:txBody>
          <a:bodyPr/>
          <a:lstStyle/>
          <a:p>
            <a:r>
              <a:rPr lang="en-US" dirty="0" smtClean="0"/>
              <a:t>The problem of wide field blind spectroscopy of invisible </a:t>
            </a:r>
            <a:r>
              <a:rPr lang="en-US" dirty="0" smtClean="0"/>
              <a:t>sources where the position of the object is not known a-priori</a:t>
            </a:r>
          </a:p>
          <a:p>
            <a:pPr lvl="1"/>
            <a:r>
              <a:rPr lang="en-US" dirty="0" smtClean="0"/>
              <a:t>Most fibers looking at sky</a:t>
            </a:r>
            <a:endParaRPr lang="en-US" dirty="0" smtClean="0"/>
          </a:p>
          <a:p>
            <a:r>
              <a:rPr lang="en-US" dirty="0" smtClean="0"/>
              <a:t>Not entirely applicable to most fiber data</a:t>
            </a:r>
          </a:p>
          <a:p>
            <a:pPr lvl="1"/>
            <a:r>
              <a:rPr lang="en-US" dirty="0" smtClean="0"/>
              <a:t>Small IFUs are typically filled with object, not sky</a:t>
            </a:r>
          </a:p>
          <a:p>
            <a:pPr lvl="1"/>
            <a:r>
              <a:rPr lang="en-US" dirty="0" smtClean="0"/>
              <a:t>MOS devotes few fibers to sky</a:t>
            </a:r>
          </a:p>
          <a:p>
            <a:r>
              <a:rPr lang="en-US" dirty="0" smtClean="0"/>
              <a:t>Lessons learned are applicable </a:t>
            </a:r>
          </a:p>
          <a:p>
            <a:pPr lvl="1"/>
            <a:r>
              <a:rPr lang="en-US" dirty="0" smtClean="0"/>
              <a:t>since the rigor required for VIRUS/HETDEX is needed on next generation of fiber instruments on large telescopes </a:t>
            </a:r>
          </a:p>
          <a:p>
            <a:pPr lvl="1"/>
            <a:r>
              <a:rPr lang="en-US" dirty="0" smtClean="0"/>
              <a:t>or for reaching very faint surface brightness limits</a:t>
            </a:r>
            <a:endParaRPr lang="en-US" dirty="0" smtClean="0"/>
          </a:p>
          <a:p>
            <a:endParaRPr lang="en-US" dirty="0"/>
          </a:p>
        </p:txBody>
      </p:sp>
      <p:sp>
        <p:nvSpPr>
          <p:cNvPr id="4" name="Content Placeholder 3"/>
          <p:cNvSpPr>
            <a:spLocks noGrp="1"/>
          </p:cNvSpPr>
          <p:nvPr>
            <p:ph sz="quarter" idx="2"/>
          </p:nvPr>
        </p:nvSpPr>
        <p:spPr>
          <a:xfrm>
            <a:off x="4648200" y="1219200"/>
            <a:ext cx="4343400" cy="5257800"/>
          </a:xfrm>
        </p:spPr>
        <p:txBody>
          <a:bodyPr/>
          <a:lstStyle/>
          <a:p>
            <a:r>
              <a:rPr lang="en-US" dirty="0" smtClean="0"/>
              <a:t>Strong spatial modulation in fiber spectrographs presents a challenge </a:t>
            </a:r>
          </a:p>
          <a:p>
            <a:pPr lvl="1"/>
            <a:r>
              <a:rPr lang="en-US" dirty="0" smtClean="0"/>
              <a:t>for stability of the instrument </a:t>
            </a:r>
          </a:p>
          <a:p>
            <a:pPr lvl="1"/>
            <a:r>
              <a:rPr lang="en-US" dirty="0" smtClean="0"/>
              <a:t>and calibration and data reduction methods</a:t>
            </a:r>
          </a:p>
          <a:p>
            <a:r>
              <a:rPr lang="en-US" dirty="0" smtClean="0"/>
              <a:t>Cross-talk between fibers also needs to be calibrated very accurately via spatial PSF measurements</a:t>
            </a:r>
            <a:endParaRPr lang="en-US" dirty="0"/>
          </a:p>
        </p:txBody>
      </p:sp>
    </p:spTree>
    <p:extLst>
      <p:ext uri="{BB962C8B-B14F-4D97-AF65-F5344CB8AC3E}">
        <p14:creationId xmlns:p14="http://schemas.microsoft.com/office/powerpoint/2010/main" val="4892710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VIRUS </a:t>
            </a:r>
            <a:r>
              <a:rPr lang="en-US" dirty="0" smtClean="0">
                <a:solidFill>
                  <a:srgbClr val="FF0000"/>
                </a:solidFill>
              </a:rPr>
              <a:t>IFU Design </a:t>
            </a:r>
            <a:r>
              <a:rPr lang="en-US" dirty="0" smtClean="0">
                <a:solidFill>
                  <a:srgbClr val="FF0000"/>
                </a:solidFill>
              </a:rPr>
              <a:t>Overview</a:t>
            </a:r>
            <a:endParaRPr lang="en-US" dirty="0">
              <a:solidFill>
                <a:srgbClr val="FF0000"/>
              </a:solidFill>
            </a:endParaRPr>
          </a:p>
        </p:txBody>
      </p:sp>
      <p:sp>
        <p:nvSpPr>
          <p:cNvPr id="9" name="Subtitle 8"/>
          <p:cNvSpPr>
            <a:spLocks noGrp="1"/>
          </p:cNvSpPr>
          <p:nvPr>
            <p:ph type="subTitle" idx="1"/>
          </p:nvPr>
        </p:nvSpPr>
        <p:spPr/>
        <p:txBody>
          <a:bodyPr/>
          <a:lstStyle/>
          <a:p>
            <a:r>
              <a:rPr lang="en-US" dirty="0" smtClean="0"/>
              <a:t>Brian Vattiat, </a:t>
            </a:r>
            <a:r>
              <a:rPr lang="en-US" dirty="0" err="1" smtClean="0"/>
              <a:t>Svend</a:t>
            </a:r>
            <a:r>
              <a:rPr lang="en-US" dirty="0" smtClean="0"/>
              <a:t> Bauer</a:t>
            </a:r>
            <a:r>
              <a:rPr lang="en-US" dirty="0"/>
              <a:t>, Hanshin Lee, Jeremy </a:t>
            </a:r>
            <a:r>
              <a:rPr lang="en-US" dirty="0" smtClean="0"/>
              <a:t>Murphy, Richard Savage, Sarah Tuttle </a:t>
            </a:r>
            <a:endParaRPr lang="en-US" dirty="0"/>
          </a:p>
        </p:txBody>
      </p:sp>
    </p:spTree>
    <p:extLst>
      <p:ext uri="{BB962C8B-B14F-4D97-AF65-F5344CB8AC3E}">
        <p14:creationId xmlns:p14="http://schemas.microsoft.com/office/powerpoint/2010/main" val="288164002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457200" y="304800"/>
            <a:ext cx="4953000" cy="655638"/>
          </a:xfrm>
        </p:spPr>
        <p:txBody>
          <a:bodyPr/>
          <a:lstStyle/>
          <a:p>
            <a:r>
              <a:rPr lang="en-US" dirty="0" smtClean="0"/>
              <a:t>Cure data reduction software</a:t>
            </a:r>
          </a:p>
        </p:txBody>
      </p:sp>
      <p:pic>
        <p:nvPicPr>
          <p:cNvPr id="37891" name="Picture 11"/>
          <p:cNvPicPr>
            <a:picLocks noGrp="1" noChangeAspect="1" noChangeArrowheads="1"/>
          </p:cNvPicPr>
          <p:nvPr>
            <p:ph sz="quarter" idx="3"/>
          </p:nvPr>
        </p:nvPicPr>
        <p:blipFill>
          <a:blip r:embed="rId2"/>
          <a:srcRect/>
          <a:stretch>
            <a:fillRect/>
          </a:stretch>
        </p:blipFill>
        <p:spPr>
          <a:xfrm>
            <a:off x="4191000" y="1219200"/>
            <a:ext cx="4919663" cy="4360863"/>
          </a:xfrm>
        </p:spPr>
      </p:pic>
      <p:pic>
        <p:nvPicPr>
          <p:cNvPr id="37892" name="Picture 13"/>
          <p:cNvPicPr>
            <a:picLocks noGrp="1" noChangeAspect="1" noChangeArrowheads="1"/>
          </p:cNvPicPr>
          <p:nvPr>
            <p:ph sz="quarter" idx="2"/>
          </p:nvPr>
        </p:nvPicPr>
        <p:blipFill>
          <a:blip r:embed="rId3"/>
          <a:srcRect/>
          <a:stretch>
            <a:fillRect/>
          </a:stretch>
        </p:blipFill>
        <p:spPr>
          <a:xfrm>
            <a:off x="179747" y="3886200"/>
            <a:ext cx="3950569" cy="2819400"/>
          </a:xfrm>
        </p:spPr>
      </p:pic>
      <p:sp>
        <p:nvSpPr>
          <p:cNvPr id="37893" name="Rectangle 14"/>
          <p:cNvSpPr>
            <a:spLocks noChangeArrowheads="1"/>
          </p:cNvSpPr>
          <p:nvPr/>
        </p:nvSpPr>
        <p:spPr bwMode="auto">
          <a:xfrm>
            <a:off x="4267200" y="5638800"/>
            <a:ext cx="4515379" cy="584776"/>
          </a:xfrm>
          <a:prstGeom prst="rect">
            <a:avLst/>
          </a:prstGeom>
          <a:noFill/>
          <a:ln w="9525">
            <a:noFill/>
            <a:miter lim="800000"/>
            <a:headEnd/>
            <a:tailEnd/>
          </a:ln>
        </p:spPr>
        <p:txBody>
          <a:bodyPr wrap="none">
            <a:spAutoFit/>
          </a:bodyPr>
          <a:lstStyle/>
          <a:p>
            <a:r>
              <a:rPr lang="en-US" sz="1600" dirty="0" err="1">
                <a:solidFill>
                  <a:srgbClr val="FF0000"/>
                </a:solidFill>
              </a:rPr>
              <a:t>Snigula</a:t>
            </a:r>
            <a:r>
              <a:rPr lang="en-US" sz="1600" dirty="0">
                <a:solidFill>
                  <a:srgbClr val="FF0000"/>
                </a:solidFill>
              </a:rPr>
              <a:t> et al </a:t>
            </a:r>
            <a:r>
              <a:rPr lang="en-US" sz="1600" dirty="0" err="1" smtClean="0">
                <a:solidFill>
                  <a:srgbClr val="FF0000"/>
                </a:solidFill>
              </a:rPr>
              <a:t>Proc</a:t>
            </a:r>
            <a:r>
              <a:rPr lang="en-US" sz="1600" dirty="0" smtClean="0">
                <a:solidFill>
                  <a:srgbClr val="FF0000"/>
                </a:solidFill>
              </a:rPr>
              <a:t> SPIE 8451</a:t>
            </a:r>
            <a:r>
              <a:rPr lang="en-US" sz="1600" dirty="0">
                <a:solidFill>
                  <a:srgbClr val="FF0000"/>
                </a:solidFill>
              </a:rPr>
              <a:t>-</a:t>
            </a:r>
            <a:r>
              <a:rPr lang="en-US" sz="1600" dirty="0" smtClean="0">
                <a:solidFill>
                  <a:srgbClr val="FF0000"/>
                </a:solidFill>
              </a:rPr>
              <a:t>78 (2012)</a:t>
            </a:r>
          </a:p>
          <a:p>
            <a:r>
              <a:rPr lang="en-US" sz="1600" dirty="0" err="1" smtClean="0">
                <a:solidFill>
                  <a:srgbClr val="FF0000"/>
                </a:solidFill>
              </a:rPr>
              <a:t>Snigula</a:t>
            </a:r>
            <a:r>
              <a:rPr lang="en-US" sz="1600" dirty="0">
                <a:solidFill>
                  <a:srgbClr val="FF0000"/>
                </a:solidFill>
              </a:rPr>
              <a:t> et al ASP Conf. Series, 485, 447 (2014)</a:t>
            </a:r>
          </a:p>
        </p:txBody>
      </p:sp>
      <p:sp>
        <p:nvSpPr>
          <p:cNvPr id="37890" name="Rectangle 4"/>
          <p:cNvSpPr>
            <a:spLocks noGrp="1" noChangeArrowheads="1"/>
          </p:cNvSpPr>
          <p:nvPr>
            <p:ph type="body" sz="half" idx="1"/>
          </p:nvPr>
        </p:nvSpPr>
        <p:spPr>
          <a:xfrm>
            <a:off x="152400" y="1219200"/>
            <a:ext cx="3962400" cy="3048000"/>
          </a:xfrm>
        </p:spPr>
        <p:txBody>
          <a:bodyPr/>
          <a:lstStyle/>
          <a:p>
            <a:pPr>
              <a:lnSpc>
                <a:spcPct val="90000"/>
              </a:lnSpc>
            </a:pPr>
            <a:r>
              <a:rPr lang="en-US" sz="1600" dirty="0" smtClean="0"/>
              <a:t>MPE/USM responsible for pipeline</a:t>
            </a:r>
          </a:p>
          <a:p>
            <a:pPr>
              <a:lnSpc>
                <a:spcPct val="90000"/>
              </a:lnSpc>
            </a:pPr>
            <a:r>
              <a:rPr lang="en-US" sz="1600" dirty="0" smtClean="0"/>
              <a:t>HETDEX </a:t>
            </a:r>
            <a:r>
              <a:rPr lang="en-US" sz="1600" dirty="0" smtClean="0"/>
              <a:t>will be processed with </a:t>
            </a:r>
            <a:r>
              <a:rPr lang="en-US" sz="1600" i="1" dirty="0" smtClean="0"/>
              <a:t>Cure </a:t>
            </a:r>
          </a:p>
          <a:p>
            <a:pPr lvl="1">
              <a:lnSpc>
                <a:spcPct val="90000"/>
              </a:lnSpc>
            </a:pPr>
            <a:r>
              <a:rPr lang="en-US" sz="1400" dirty="0"/>
              <a:t>I</a:t>
            </a:r>
            <a:r>
              <a:rPr lang="en-US" sz="1400" dirty="0" smtClean="0"/>
              <a:t>mplemented within the </a:t>
            </a:r>
            <a:r>
              <a:rPr lang="en-US" sz="1400" i="1" dirty="0" err="1" smtClean="0"/>
              <a:t>astrowise</a:t>
            </a:r>
            <a:r>
              <a:rPr lang="en-US" sz="1400" dirty="0" smtClean="0"/>
              <a:t> environment</a:t>
            </a:r>
            <a:endParaRPr lang="en-US" sz="1400" i="1" dirty="0" smtClean="0"/>
          </a:p>
          <a:p>
            <a:pPr>
              <a:lnSpc>
                <a:spcPct val="90000"/>
              </a:lnSpc>
            </a:pPr>
            <a:r>
              <a:rPr lang="en-US" sz="1600" dirty="0" smtClean="0"/>
              <a:t>Have capability to simulate and process an entire VIRUS dataset</a:t>
            </a:r>
          </a:p>
          <a:p>
            <a:pPr lvl="1">
              <a:lnSpc>
                <a:spcPct val="90000"/>
              </a:lnSpc>
            </a:pPr>
            <a:r>
              <a:rPr lang="en-US" sz="1400" dirty="0" smtClean="0"/>
              <a:t>MPE cluster with 20 cores, 64GB Memory, 200 </a:t>
            </a:r>
            <a:r>
              <a:rPr lang="en-US" sz="1400" dirty="0"/>
              <a:t>TB disk </a:t>
            </a:r>
            <a:r>
              <a:rPr lang="en-US" sz="1400" dirty="0" smtClean="0"/>
              <a:t>space</a:t>
            </a:r>
          </a:p>
          <a:p>
            <a:pPr>
              <a:lnSpc>
                <a:spcPct val="90000"/>
              </a:lnSpc>
            </a:pPr>
            <a:r>
              <a:rPr lang="en-US" sz="1600" dirty="0" smtClean="0"/>
              <a:t>Raw data </a:t>
            </a:r>
            <a:r>
              <a:rPr lang="en-US" sz="1600" dirty="0" smtClean="0"/>
              <a:t>volume 120 GB/night and 20 TB in three year survey</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4953000" cy="655638"/>
          </a:xfrm>
        </p:spPr>
        <p:txBody>
          <a:bodyPr/>
          <a:lstStyle/>
          <a:p>
            <a:r>
              <a:rPr lang="en-US" dirty="0" smtClean="0"/>
              <a:t>Cure design principles</a:t>
            </a:r>
            <a:endParaRPr lang="en-US" dirty="0"/>
          </a:p>
        </p:txBody>
      </p:sp>
      <p:sp>
        <p:nvSpPr>
          <p:cNvPr id="3" name="Text Placeholder 2"/>
          <p:cNvSpPr>
            <a:spLocks noGrp="1"/>
          </p:cNvSpPr>
          <p:nvPr>
            <p:ph type="body" sz="half" idx="1"/>
          </p:nvPr>
        </p:nvSpPr>
        <p:spPr>
          <a:xfrm>
            <a:off x="228600" y="1219200"/>
            <a:ext cx="8763000" cy="5562600"/>
          </a:xfrm>
        </p:spPr>
        <p:txBody>
          <a:bodyPr/>
          <a:lstStyle/>
          <a:p>
            <a:r>
              <a:rPr lang="en-US" dirty="0" smtClean="0"/>
              <a:t>Each observation has 43 M resolution elements (3 x 6 min exposures)</a:t>
            </a:r>
          </a:p>
          <a:p>
            <a:pPr lvl="1"/>
            <a:r>
              <a:rPr lang="en-US" dirty="0" smtClean="0"/>
              <a:t>About 1000 of them will have signal from an emission line object (0.002%)</a:t>
            </a:r>
          </a:p>
          <a:p>
            <a:pPr lvl="1"/>
            <a:r>
              <a:rPr lang="en-US" dirty="0" smtClean="0"/>
              <a:t>Most of the rest of the resolution elements are looking at sky, except </a:t>
            </a:r>
            <a:r>
              <a:rPr lang="en-US" dirty="0" smtClean="0"/>
              <a:t>for </a:t>
            </a:r>
            <a:r>
              <a:rPr lang="en-US" dirty="0" smtClean="0"/>
              <a:t>a few 10’s of stars and galaxies (continuum sources)</a:t>
            </a:r>
          </a:p>
          <a:p>
            <a:r>
              <a:rPr lang="en-US" dirty="0"/>
              <a:t>T</a:t>
            </a:r>
            <a:r>
              <a:rPr lang="en-US" dirty="0" smtClean="0"/>
              <a:t>here is a wealth of information on the noise characteristics of the data</a:t>
            </a:r>
          </a:p>
          <a:p>
            <a:pPr lvl="1"/>
            <a:r>
              <a:rPr lang="en-US" dirty="0"/>
              <a:t>B</a:t>
            </a:r>
            <a:r>
              <a:rPr lang="en-US" dirty="0" smtClean="0"/>
              <a:t>ut we are truly searching for a needle in a haystack of single lines at 5-σ</a:t>
            </a:r>
          </a:p>
          <a:p>
            <a:r>
              <a:rPr lang="en-US" dirty="0" smtClean="0"/>
              <a:t>Need </a:t>
            </a:r>
            <a:r>
              <a:rPr lang="en-US" dirty="0" smtClean="0"/>
              <a:t>excellent </a:t>
            </a:r>
            <a:r>
              <a:rPr lang="en-US" dirty="0" smtClean="0"/>
              <a:t>understanding of noise characteristics of every R element</a:t>
            </a:r>
          </a:p>
          <a:p>
            <a:pPr lvl="1"/>
            <a:r>
              <a:rPr lang="en-US" dirty="0" smtClean="0"/>
              <a:t>Avoid </a:t>
            </a:r>
            <a:r>
              <a:rPr lang="en-US" dirty="0" smtClean="0"/>
              <a:t>resampling (correlated noise)</a:t>
            </a:r>
          </a:p>
          <a:p>
            <a:pPr lvl="1"/>
            <a:r>
              <a:rPr lang="en-US" dirty="0" smtClean="0"/>
              <a:t>Stay in 2D (the normal generation of a 3D data cube will not work for LAEs)</a:t>
            </a:r>
          </a:p>
          <a:p>
            <a:pPr lvl="1"/>
            <a:r>
              <a:rPr lang="en-US" dirty="0" smtClean="0"/>
              <a:t>Need very stable instrument so that variations between calibrations and data are </a:t>
            </a:r>
            <a:r>
              <a:rPr lang="en-US" dirty="0" smtClean="0"/>
              <a:t>extremely </a:t>
            </a:r>
            <a:r>
              <a:rPr lang="en-US" dirty="0" smtClean="0"/>
              <a:t>small</a:t>
            </a:r>
            <a:endParaRPr lang="en-US" dirty="0"/>
          </a:p>
          <a:p>
            <a:r>
              <a:rPr lang="en-US" dirty="0" smtClean="0"/>
              <a:t>By design, VIRUS </a:t>
            </a:r>
            <a:r>
              <a:rPr lang="en-US" dirty="0"/>
              <a:t>is highly parallel in hardware and </a:t>
            </a:r>
            <a:r>
              <a:rPr lang="en-US" dirty="0" smtClean="0"/>
              <a:t>software</a:t>
            </a:r>
            <a:endParaRPr lang="en-US" dirty="0"/>
          </a:p>
          <a:p>
            <a:pPr lvl="1"/>
            <a:r>
              <a:rPr lang="en-US" dirty="0"/>
              <a:t>VIRUS-P tested all aspects of the system with a pilot survey (HPS), including data reduction pipelines</a:t>
            </a:r>
          </a:p>
          <a:p>
            <a:endParaRPr lang="en-US" dirty="0"/>
          </a:p>
        </p:txBody>
      </p:sp>
    </p:spTree>
    <p:extLst>
      <p:ext uri="{BB962C8B-B14F-4D97-AF65-F5344CB8AC3E}">
        <p14:creationId xmlns:p14="http://schemas.microsoft.com/office/powerpoint/2010/main" val="191473816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dirty="0" smtClean="0"/>
              <a:t>Instrument stability</a:t>
            </a:r>
            <a:endParaRPr lang="en-US" dirty="0"/>
          </a:p>
        </p:txBody>
      </p:sp>
      <p:sp>
        <p:nvSpPr>
          <p:cNvPr id="3" name="Text Placeholder 2"/>
          <p:cNvSpPr>
            <a:spLocks noGrp="1"/>
          </p:cNvSpPr>
          <p:nvPr>
            <p:ph type="body" sz="half" idx="1"/>
          </p:nvPr>
        </p:nvSpPr>
        <p:spPr>
          <a:xfrm>
            <a:off x="228600" y="1219200"/>
            <a:ext cx="8915400" cy="1600200"/>
          </a:xfrm>
        </p:spPr>
        <p:txBody>
          <a:bodyPr/>
          <a:lstStyle/>
          <a:p>
            <a:r>
              <a:rPr lang="en-US" dirty="0" smtClean="0"/>
              <a:t>Like VIRUS, VIRUS-P is gravity invariant but sees full range of ambient temperature</a:t>
            </a:r>
          </a:p>
          <a:p>
            <a:pPr lvl="1"/>
            <a:r>
              <a:rPr lang="en-US" sz="1600" dirty="0" smtClean="0"/>
              <a:t>V-P designed to provide a direct test of stability of the design</a:t>
            </a:r>
          </a:p>
          <a:p>
            <a:pPr lvl="1"/>
            <a:r>
              <a:rPr lang="en-US" sz="1600" dirty="0" smtClean="0"/>
              <a:t>Calibrations off dome were time-consuming and needed twilight flats, so only twice/night</a:t>
            </a:r>
          </a:p>
          <a:p>
            <a:pPr lvl="1"/>
            <a:r>
              <a:rPr lang="en-US" sz="1600" dirty="0" smtClean="0"/>
              <a:t>See shifts of spectra ~0.2 </a:t>
            </a:r>
            <a:r>
              <a:rPr lang="en-US" sz="1600" dirty="0" err="1" smtClean="0"/>
              <a:t>pxl</a:t>
            </a:r>
            <a:r>
              <a:rPr lang="en-US" sz="1600" dirty="0" smtClean="0"/>
              <a:t> / </a:t>
            </a:r>
            <a:r>
              <a:rPr lang="en-US" sz="1600" baseline="30000" dirty="0" err="1" smtClean="0"/>
              <a:t>o</a:t>
            </a:r>
            <a:r>
              <a:rPr lang="en-US" sz="1600" dirty="0" err="1" smtClean="0"/>
              <a:t>C</a:t>
            </a:r>
            <a:r>
              <a:rPr lang="en-US" sz="1600" dirty="0" smtClean="0"/>
              <a:t>, so very stable, but much too great over a night</a:t>
            </a:r>
            <a:endParaRPr lang="en-US" sz="1600" dirty="0"/>
          </a:p>
        </p:txBody>
      </p:sp>
      <p:pic>
        <p:nvPicPr>
          <p:cNvPr id="6" name="Content Placeholder 5"/>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t="276" b="-1087"/>
          <a:stretch/>
        </p:blipFill>
        <p:spPr>
          <a:xfrm>
            <a:off x="152400" y="2819400"/>
            <a:ext cx="8303136" cy="3864353"/>
          </a:xfrm>
        </p:spPr>
      </p:pic>
      <p:sp>
        <p:nvSpPr>
          <p:cNvPr id="11" name="TextBox 10"/>
          <p:cNvSpPr txBox="1"/>
          <p:nvPr/>
        </p:nvSpPr>
        <p:spPr>
          <a:xfrm>
            <a:off x="2667000" y="3048000"/>
            <a:ext cx="3437735" cy="369332"/>
          </a:xfrm>
          <a:prstGeom prst="rect">
            <a:avLst/>
          </a:prstGeom>
          <a:noFill/>
        </p:spPr>
        <p:txBody>
          <a:bodyPr wrap="none" rtlCol="0">
            <a:spAutoFit/>
          </a:bodyPr>
          <a:lstStyle/>
          <a:p>
            <a:r>
              <a:rPr lang="en-US" dirty="0" smtClean="0">
                <a:solidFill>
                  <a:schemeClr val="bg1"/>
                </a:solidFill>
              </a:rPr>
              <a:t>Flats at each end of night ~10%</a:t>
            </a:r>
            <a:endParaRPr lang="en-US" dirty="0">
              <a:solidFill>
                <a:schemeClr val="bg1"/>
              </a:solidFill>
            </a:endParaRPr>
          </a:p>
        </p:txBody>
      </p:sp>
    </p:spTree>
    <p:extLst>
      <p:ext uri="{BB962C8B-B14F-4D97-AF65-F5344CB8AC3E}">
        <p14:creationId xmlns:p14="http://schemas.microsoft.com/office/powerpoint/2010/main" val="355374878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dirty="0" smtClean="0"/>
              <a:t>Instrument stability</a:t>
            </a:r>
            <a:endParaRPr lang="en-US" dirty="0"/>
          </a:p>
        </p:txBody>
      </p:sp>
      <p:sp>
        <p:nvSpPr>
          <p:cNvPr id="3" name="Text Placeholder 2"/>
          <p:cNvSpPr>
            <a:spLocks noGrp="1"/>
          </p:cNvSpPr>
          <p:nvPr>
            <p:ph type="body" sz="half" idx="1"/>
          </p:nvPr>
        </p:nvSpPr>
        <p:spPr>
          <a:xfrm>
            <a:off x="228600" y="1219200"/>
            <a:ext cx="8915400" cy="1600200"/>
          </a:xfrm>
        </p:spPr>
        <p:txBody>
          <a:bodyPr/>
          <a:lstStyle/>
          <a:p>
            <a:r>
              <a:rPr lang="en-US" dirty="0" smtClean="0"/>
              <a:t>Like VIRUS, VIRUS-P is gravity invariant but sees full range of ambient temperature</a:t>
            </a:r>
          </a:p>
          <a:p>
            <a:pPr lvl="1"/>
            <a:r>
              <a:rPr lang="en-US" sz="1600" dirty="0" smtClean="0"/>
              <a:t>Designed to provide a direct test of stability of the design</a:t>
            </a:r>
          </a:p>
          <a:p>
            <a:pPr lvl="1"/>
            <a:r>
              <a:rPr lang="en-US" sz="1600" dirty="0" smtClean="0"/>
              <a:t>Calibrations off dome were time consuming and needed twilight flats, so only twice/night</a:t>
            </a:r>
          </a:p>
          <a:p>
            <a:pPr lvl="1"/>
            <a:r>
              <a:rPr lang="en-US" sz="1600" dirty="0" smtClean="0"/>
              <a:t>See shifts of spectra ~0.2 </a:t>
            </a:r>
            <a:r>
              <a:rPr lang="en-US" sz="1600" dirty="0" err="1" smtClean="0"/>
              <a:t>pxl</a:t>
            </a:r>
            <a:r>
              <a:rPr lang="en-US" sz="1600" dirty="0" smtClean="0"/>
              <a:t> / </a:t>
            </a:r>
            <a:r>
              <a:rPr lang="en-US" sz="1600" baseline="30000" dirty="0" err="1" smtClean="0"/>
              <a:t>o</a:t>
            </a:r>
            <a:r>
              <a:rPr lang="en-US" sz="1600" dirty="0" err="1" smtClean="0"/>
              <a:t>C</a:t>
            </a:r>
            <a:r>
              <a:rPr lang="en-US" sz="1600" dirty="0" smtClean="0"/>
              <a:t>, so very stable, but much too great over a night</a:t>
            </a:r>
            <a:endParaRPr lang="en-US" sz="1600" dirty="0"/>
          </a:p>
        </p:txBody>
      </p:sp>
      <p:pic>
        <p:nvPicPr>
          <p:cNvPr id="6" name="Content Placeholder 5"/>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t="276" b="-1087"/>
          <a:stretch/>
        </p:blipFill>
        <p:spPr>
          <a:xfrm>
            <a:off x="152400" y="2819400"/>
            <a:ext cx="8303136" cy="3864353"/>
          </a:xfrm>
        </p:spPr>
      </p:pic>
      <p:pic>
        <p:nvPicPr>
          <p:cNvPr id="7" name="Content Placeholder 6"/>
          <p:cNvPicPr>
            <a:picLocks noGrp="1" noChangeAspect="1"/>
          </p:cNvPicPr>
          <p:nvPr>
            <p:ph sz="quarter" idx="3"/>
          </p:nvPr>
        </p:nvPicPr>
        <p:blipFill rotWithShape="1">
          <a:blip r:embed="rId3" cstate="print">
            <a:extLst>
              <a:ext uri="{28A0092B-C50C-407E-A947-70E740481C1C}">
                <a14:useLocalDpi xmlns:a14="http://schemas.microsoft.com/office/drawing/2010/main"/>
              </a:ext>
            </a:extLst>
          </a:blip>
          <a:srcRect b="-2119"/>
          <a:stretch/>
        </p:blipFill>
        <p:spPr>
          <a:xfrm>
            <a:off x="380999" y="3048000"/>
            <a:ext cx="8303137" cy="3733800"/>
          </a:xfrm>
        </p:spPr>
      </p:pic>
      <p:sp>
        <p:nvSpPr>
          <p:cNvPr id="10" name="TextBox 9"/>
          <p:cNvSpPr txBox="1"/>
          <p:nvPr/>
        </p:nvSpPr>
        <p:spPr>
          <a:xfrm>
            <a:off x="3063407" y="3352800"/>
            <a:ext cx="3642193" cy="369332"/>
          </a:xfrm>
          <a:prstGeom prst="rect">
            <a:avLst/>
          </a:prstGeom>
          <a:noFill/>
        </p:spPr>
        <p:txBody>
          <a:bodyPr wrap="none" rtlCol="0">
            <a:spAutoFit/>
          </a:bodyPr>
          <a:lstStyle/>
          <a:p>
            <a:r>
              <a:rPr lang="en-US" dirty="0" smtClean="0">
                <a:solidFill>
                  <a:schemeClr val="bg1"/>
                </a:solidFill>
              </a:rPr>
              <a:t>With shifts derived from data ~</a:t>
            </a:r>
            <a:r>
              <a:rPr lang="en-US" dirty="0">
                <a:solidFill>
                  <a:schemeClr val="bg1"/>
                </a:solidFill>
              </a:rPr>
              <a:t>5</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250079467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dirty="0" smtClean="0"/>
              <a:t>Instrument stability</a:t>
            </a:r>
            <a:endParaRPr lang="en-US" dirty="0"/>
          </a:p>
        </p:txBody>
      </p:sp>
      <p:sp>
        <p:nvSpPr>
          <p:cNvPr id="3" name="Text Placeholder 2"/>
          <p:cNvSpPr>
            <a:spLocks noGrp="1"/>
          </p:cNvSpPr>
          <p:nvPr>
            <p:ph type="body" sz="half" idx="1"/>
          </p:nvPr>
        </p:nvSpPr>
        <p:spPr>
          <a:xfrm>
            <a:off x="228600" y="1219200"/>
            <a:ext cx="8915400" cy="1600200"/>
          </a:xfrm>
        </p:spPr>
        <p:txBody>
          <a:bodyPr/>
          <a:lstStyle/>
          <a:p>
            <a:r>
              <a:rPr lang="en-US" dirty="0" smtClean="0"/>
              <a:t>Like VIRUS, VIRUS-P is gravity invariant but sees full range of ambient temperature</a:t>
            </a:r>
          </a:p>
          <a:p>
            <a:pPr lvl="1"/>
            <a:r>
              <a:rPr lang="en-US" sz="1600" dirty="0" smtClean="0"/>
              <a:t>Designed to provide a direct test of stability of the design</a:t>
            </a:r>
          </a:p>
          <a:p>
            <a:pPr lvl="1"/>
            <a:r>
              <a:rPr lang="en-US" sz="1600" dirty="0" smtClean="0"/>
              <a:t>Calibrations off dome were time consuming and needed twilight flats, so only twice/night</a:t>
            </a:r>
          </a:p>
          <a:p>
            <a:pPr lvl="1"/>
            <a:r>
              <a:rPr lang="en-US" sz="1600" dirty="0" smtClean="0"/>
              <a:t>See shifts of spectra ~0.2 </a:t>
            </a:r>
            <a:r>
              <a:rPr lang="en-US" sz="1600" dirty="0" err="1" smtClean="0"/>
              <a:t>pxl</a:t>
            </a:r>
            <a:r>
              <a:rPr lang="en-US" sz="1600" dirty="0" smtClean="0"/>
              <a:t> / </a:t>
            </a:r>
            <a:r>
              <a:rPr lang="en-US" sz="1600" baseline="30000" dirty="0" err="1" smtClean="0"/>
              <a:t>o</a:t>
            </a:r>
            <a:r>
              <a:rPr lang="en-US" sz="1600" dirty="0" err="1" smtClean="0"/>
              <a:t>C</a:t>
            </a:r>
            <a:r>
              <a:rPr lang="en-US" sz="1600" dirty="0" smtClean="0"/>
              <a:t>, so very stable, but much too great over a night</a:t>
            </a:r>
            <a:endParaRPr lang="en-US" sz="1600" dirty="0"/>
          </a:p>
        </p:txBody>
      </p:sp>
      <p:pic>
        <p:nvPicPr>
          <p:cNvPr id="6" name="Content Placeholder 5"/>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t="276" b="-1087"/>
          <a:stretch/>
        </p:blipFill>
        <p:spPr>
          <a:xfrm>
            <a:off x="152400" y="2819400"/>
            <a:ext cx="8303136" cy="3864353"/>
          </a:xfrm>
        </p:spPr>
      </p:pic>
      <p:pic>
        <p:nvPicPr>
          <p:cNvPr id="7" name="Content Placeholder 6"/>
          <p:cNvPicPr>
            <a:picLocks noGrp="1" noChangeAspect="1"/>
          </p:cNvPicPr>
          <p:nvPr>
            <p:ph sz="quarter" idx="3"/>
          </p:nvPr>
        </p:nvPicPr>
        <p:blipFill rotWithShape="1">
          <a:blip r:embed="rId3" cstate="print">
            <a:extLst>
              <a:ext uri="{28A0092B-C50C-407E-A947-70E740481C1C}">
                <a14:useLocalDpi xmlns:a14="http://schemas.microsoft.com/office/drawing/2010/main"/>
              </a:ext>
            </a:extLst>
          </a:blip>
          <a:srcRect b="-2119"/>
          <a:stretch/>
        </p:blipFill>
        <p:spPr>
          <a:xfrm>
            <a:off x="380999" y="3048000"/>
            <a:ext cx="8303137" cy="3733800"/>
          </a:xfrm>
        </p:spPr>
      </p:pic>
      <p:pic>
        <p:nvPicPr>
          <p:cNvPr id="8" name="Content Placeholder 5"/>
          <p:cNvPicPr>
            <a:picLocks noChangeAspect="1"/>
          </p:cNvPicPr>
          <p:nvPr/>
        </p:nvPicPr>
        <p:blipFill rotWithShape="1">
          <a:blip r:embed="rId4" cstate="print">
            <a:extLst>
              <a:ext uri="{28A0092B-C50C-407E-A947-70E740481C1C}">
                <a14:useLocalDpi xmlns:a14="http://schemas.microsoft.com/office/drawing/2010/main"/>
              </a:ext>
            </a:extLst>
          </a:blip>
          <a:srcRect t="347" b="-2573"/>
          <a:stretch/>
        </p:blipFill>
        <p:spPr bwMode="auto">
          <a:xfrm>
            <a:off x="609600" y="3276600"/>
            <a:ext cx="8481060" cy="3733800"/>
          </a:xfrm>
          <a:prstGeom prst="rect">
            <a:avLst/>
          </a:prstGeom>
          <a:noFill/>
          <a:ln w="9525">
            <a:noFill/>
            <a:miter lim="800000"/>
            <a:headEnd/>
            <a:tailEnd/>
          </a:ln>
        </p:spPr>
      </p:pic>
      <p:sp>
        <p:nvSpPr>
          <p:cNvPr id="9" name="TextBox 8"/>
          <p:cNvSpPr txBox="1"/>
          <p:nvPr/>
        </p:nvSpPr>
        <p:spPr>
          <a:xfrm>
            <a:off x="3657600" y="3505200"/>
            <a:ext cx="3398286" cy="369332"/>
          </a:xfrm>
          <a:prstGeom prst="rect">
            <a:avLst/>
          </a:prstGeom>
          <a:noFill/>
        </p:spPr>
        <p:txBody>
          <a:bodyPr wrap="none" rtlCol="0">
            <a:spAutoFit/>
          </a:bodyPr>
          <a:lstStyle/>
          <a:p>
            <a:r>
              <a:rPr lang="en-US" dirty="0" smtClean="0">
                <a:solidFill>
                  <a:schemeClr val="bg1"/>
                </a:solidFill>
              </a:rPr>
              <a:t>With improved PSF model ~2%</a:t>
            </a:r>
            <a:endParaRPr lang="en-US" dirty="0">
              <a:solidFill>
                <a:schemeClr val="bg1"/>
              </a:solidFill>
            </a:endParaRPr>
          </a:p>
        </p:txBody>
      </p:sp>
    </p:spTree>
    <p:extLst>
      <p:ext uri="{BB962C8B-B14F-4D97-AF65-F5344CB8AC3E}">
        <p14:creationId xmlns:p14="http://schemas.microsoft.com/office/powerpoint/2010/main" val="424504230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4953000" cy="655638"/>
          </a:xfrm>
        </p:spPr>
        <p:txBody>
          <a:bodyPr/>
          <a:lstStyle/>
          <a:p>
            <a:r>
              <a:rPr lang="en-US" dirty="0" smtClean="0"/>
              <a:t>Instrument stability</a:t>
            </a:r>
            <a:endParaRPr lang="en-US" dirty="0"/>
          </a:p>
        </p:txBody>
      </p:sp>
      <p:pic>
        <p:nvPicPr>
          <p:cNvPr id="6" name="Content Placeholder 5"/>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t="276" b="-1087"/>
          <a:stretch/>
        </p:blipFill>
        <p:spPr>
          <a:xfrm>
            <a:off x="152400" y="2819400"/>
            <a:ext cx="8303136" cy="3864353"/>
          </a:xfrm>
        </p:spPr>
      </p:pic>
      <p:pic>
        <p:nvPicPr>
          <p:cNvPr id="7" name="Content Placeholder 6"/>
          <p:cNvPicPr>
            <a:picLocks noGrp="1" noChangeAspect="1"/>
          </p:cNvPicPr>
          <p:nvPr>
            <p:ph sz="quarter" idx="3"/>
          </p:nvPr>
        </p:nvPicPr>
        <p:blipFill rotWithShape="1">
          <a:blip r:embed="rId3" cstate="print">
            <a:extLst>
              <a:ext uri="{28A0092B-C50C-407E-A947-70E740481C1C}">
                <a14:useLocalDpi xmlns:a14="http://schemas.microsoft.com/office/drawing/2010/main"/>
              </a:ext>
            </a:extLst>
          </a:blip>
          <a:srcRect b="-2119"/>
          <a:stretch/>
        </p:blipFill>
        <p:spPr>
          <a:xfrm>
            <a:off x="380999" y="3048000"/>
            <a:ext cx="8303137" cy="3733800"/>
          </a:xfrm>
        </p:spPr>
      </p:pic>
      <p:pic>
        <p:nvPicPr>
          <p:cNvPr id="8" name="Content Placeholder 5"/>
          <p:cNvPicPr>
            <a:picLocks noChangeAspect="1"/>
          </p:cNvPicPr>
          <p:nvPr/>
        </p:nvPicPr>
        <p:blipFill rotWithShape="1">
          <a:blip r:embed="rId4" cstate="print">
            <a:extLst>
              <a:ext uri="{28A0092B-C50C-407E-A947-70E740481C1C}">
                <a14:useLocalDpi xmlns:a14="http://schemas.microsoft.com/office/drawing/2010/main"/>
              </a:ext>
            </a:extLst>
          </a:blip>
          <a:srcRect t="347" b="-2573"/>
          <a:stretch/>
        </p:blipFill>
        <p:spPr bwMode="auto">
          <a:xfrm>
            <a:off x="609600" y="3276600"/>
            <a:ext cx="8481060" cy="3733800"/>
          </a:xfrm>
          <a:prstGeom prst="rect">
            <a:avLst/>
          </a:prstGeom>
          <a:noFill/>
          <a:ln w="9525">
            <a:noFill/>
            <a:miter lim="800000"/>
            <a:headEnd/>
            <a:tailEnd/>
          </a:ln>
        </p:spPr>
      </p:pic>
      <p:sp>
        <p:nvSpPr>
          <p:cNvPr id="9" name="TextBox 8"/>
          <p:cNvSpPr txBox="1"/>
          <p:nvPr/>
        </p:nvSpPr>
        <p:spPr>
          <a:xfrm>
            <a:off x="3657600" y="3505200"/>
            <a:ext cx="3398286" cy="369332"/>
          </a:xfrm>
          <a:prstGeom prst="rect">
            <a:avLst/>
          </a:prstGeom>
          <a:noFill/>
        </p:spPr>
        <p:txBody>
          <a:bodyPr wrap="none" rtlCol="0">
            <a:spAutoFit/>
          </a:bodyPr>
          <a:lstStyle/>
          <a:p>
            <a:r>
              <a:rPr lang="en-US" dirty="0" smtClean="0">
                <a:solidFill>
                  <a:schemeClr val="bg1"/>
                </a:solidFill>
              </a:rPr>
              <a:t>With improved PSF model ~2%</a:t>
            </a:r>
            <a:endParaRPr lang="en-US" dirty="0">
              <a:solidFill>
                <a:schemeClr val="bg1"/>
              </a:solidFill>
            </a:endParaRPr>
          </a:p>
        </p:txBody>
      </p:sp>
      <p:sp>
        <p:nvSpPr>
          <p:cNvPr id="3" name="Text Placeholder 2"/>
          <p:cNvSpPr>
            <a:spLocks noGrp="1"/>
          </p:cNvSpPr>
          <p:nvPr>
            <p:ph type="body" sz="half" idx="1"/>
          </p:nvPr>
        </p:nvSpPr>
        <p:spPr>
          <a:xfrm>
            <a:off x="228600" y="1143000"/>
            <a:ext cx="8915400" cy="1600200"/>
          </a:xfrm>
        </p:spPr>
        <p:txBody>
          <a:bodyPr/>
          <a:lstStyle/>
          <a:p>
            <a:r>
              <a:rPr lang="en-US" dirty="0" smtClean="0"/>
              <a:t>VIRUS incorporates some design changes to improve camera stability</a:t>
            </a:r>
          </a:p>
          <a:p>
            <a:pPr lvl="1"/>
            <a:r>
              <a:rPr lang="en-US" sz="1600" dirty="0" smtClean="0"/>
              <a:t>Instrument characterization includes detailed measurements of fiber profiles</a:t>
            </a:r>
          </a:p>
          <a:p>
            <a:r>
              <a:rPr lang="en-US" dirty="0" smtClean="0"/>
              <a:t>HET Facility Calibration Unit can be deployed to quickly obtain flats and Hg/Cd lamps between observations, every 20 min., if needed</a:t>
            </a:r>
          </a:p>
          <a:p>
            <a:pPr lvl="1"/>
            <a:r>
              <a:rPr lang="en-US" sz="1600" dirty="0" smtClean="0"/>
              <a:t>Flat source utilizes LEDs to tune the counts to be ~constant with wavelength</a:t>
            </a:r>
          </a:p>
        </p:txBody>
      </p:sp>
      <p:sp>
        <p:nvSpPr>
          <p:cNvPr id="10" name="TextBox 9"/>
          <p:cNvSpPr txBox="1"/>
          <p:nvPr/>
        </p:nvSpPr>
        <p:spPr>
          <a:xfrm>
            <a:off x="1752601" y="4495800"/>
            <a:ext cx="4190999" cy="646331"/>
          </a:xfrm>
          <a:prstGeom prst="rect">
            <a:avLst/>
          </a:prstGeom>
          <a:noFill/>
        </p:spPr>
        <p:txBody>
          <a:bodyPr wrap="square" rtlCol="0">
            <a:spAutoFit/>
          </a:bodyPr>
          <a:lstStyle/>
          <a:p>
            <a:r>
              <a:rPr lang="en-US" dirty="0" smtClean="0">
                <a:solidFill>
                  <a:srgbClr val="0000FF"/>
                </a:solidFill>
              </a:rPr>
              <a:t>Note: we never divide data by the flat – it is used only for weighting </a:t>
            </a:r>
            <a:endParaRPr lang="en-US" dirty="0">
              <a:solidFill>
                <a:srgbClr val="0000FF"/>
              </a:solidFill>
            </a:endParaRPr>
          </a:p>
        </p:txBody>
      </p:sp>
    </p:spTree>
    <p:extLst>
      <p:ext uri="{BB962C8B-B14F-4D97-AF65-F5344CB8AC3E}">
        <p14:creationId xmlns:p14="http://schemas.microsoft.com/office/powerpoint/2010/main" val="64259327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1291" b="-216"/>
          <a:stretch/>
        </p:blipFill>
        <p:spPr>
          <a:xfrm>
            <a:off x="0" y="0"/>
            <a:ext cx="7257180" cy="4495800"/>
          </a:xfrm>
        </p:spPr>
      </p:pic>
      <p:sp>
        <p:nvSpPr>
          <p:cNvPr id="2" name="Title 1"/>
          <p:cNvSpPr>
            <a:spLocks noGrp="1"/>
          </p:cNvSpPr>
          <p:nvPr>
            <p:ph type="title"/>
          </p:nvPr>
        </p:nvSpPr>
        <p:spPr>
          <a:xfrm>
            <a:off x="152400" y="228600"/>
            <a:ext cx="2514600" cy="655638"/>
          </a:xfrm>
        </p:spPr>
        <p:txBody>
          <a:bodyPr/>
          <a:lstStyle/>
          <a:p>
            <a:r>
              <a:rPr lang="en-US" dirty="0" smtClean="0"/>
              <a:t>PSF model</a:t>
            </a:r>
            <a:endParaRPr lang="en-US" dirty="0"/>
          </a:p>
        </p:txBody>
      </p:sp>
      <p:sp>
        <p:nvSpPr>
          <p:cNvPr id="4" name="Content Placeholder 3"/>
          <p:cNvSpPr>
            <a:spLocks noGrp="1"/>
          </p:cNvSpPr>
          <p:nvPr>
            <p:ph sz="half" idx="1"/>
          </p:nvPr>
        </p:nvSpPr>
        <p:spPr>
          <a:xfrm>
            <a:off x="228600" y="4419600"/>
            <a:ext cx="5791200" cy="2209800"/>
          </a:xfrm>
        </p:spPr>
        <p:txBody>
          <a:bodyPr/>
          <a:lstStyle/>
          <a:p>
            <a:r>
              <a:rPr lang="en-US" sz="1800" dirty="0"/>
              <a:t>Fiber core is well resolved with steep wings due to excellent image quality of spectrographs</a:t>
            </a:r>
          </a:p>
          <a:p>
            <a:pPr lvl="1"/>
            <a:r>
              <a:rPr lang="en-US" sz="1600" dirty="0" smtClean="0"/>
              <a:t>Required to </a:t>
            </a:r>
            <a:r>
              <a:rPr lang="en-US" sz="1600" dirty="0"/>
              <a:t>allow </a:t>
            </a:r>
            <a:r>
              <a:rPr lang="en-US" sz="1600" dirty="0" smtClean="0"/>
              <a:t>clean separation of fibers while </a:t>
            </a:r>
            <a:r>
              <a:rPr lang="en-US" sz="1600" dirty="0"/>
              <a:t>still packing the maximum number onto a detector</a:t>
            </a:r>
          </a:p>
          <a:p>
            <a:pPr lvl="1"/>
            <a:r>
              <a:rPr lang="en-US" sz="1600" dirty="0"/>
              <a:t>Utilize a deterministic image-moment based alignment methodology for the </a:t>
            </a:r>
            <a:r>
              <a:rPr lang="en-US" sz="1600" dirty="0" smtClean="0"/>
              <a:t>spectrographs</a:t>
            </a:r>
          </a:p>
          <a:p>
            <a:pPr lvl="1"/>
            <a:r>
              <a:rPr lang="en-US" sz="1600" dirty="0" smtClean="0"/>
              <a:t>Achieve contrast significantly better than requirement</a:t>
            </a:r>
            <a:endParaRPr lang="en-US" sz="1600" dirty="0"/>
          </a:p>
          <a:p>
            <a:endParaRPr lang="en-US" dirty="0"/>
          </a:p>
        </p:txBody>
      </p:sp>
      <p:sp>
        <p:nvSpPr>
          <p:cNvPr id="7" name="TextBox 6"/>
          <p:cNvSpPr txBox="1"/>
          <p:nvPr/>
        </p:nvSpPr>
        <p:spPr>
          <a:xfrm>
            <a:off x="2590800" y="3124200"/>
            <a:ext cx="1129611" cy="369332"/>
          </a:xfrm>
          <a:prstGeom prst="rect">
            <a:avLst/>
          </a:prstGeom>
          <a:noFill/>
        </p:spPr>
        <p:txBody>
          <a:bodyPr wrap="none" rtlCol="0">
            <a:spAutoFit/>
          </a:bodyPr>
          <a:lstStyle/>
          <a:p>
            <a:r>
              <a:rPr lang="en-US" dirty="0" smtClean="0">
                <a:solidFill>
                  <a:srgbClr val="0000FF"/>
                </a:solidFill>
              </a:rPr>
              <a:t>VIRUS-P</a:t>
            </a:r>
            <a:endParaRPr lang="en-US" dirty="0">
              <a:solidFill>
                <a:srgbClr val="0000FF"/>
              </a:solidFill>
            </a:endParaRPr>
          </a:p>
        </p:txBody>
      </p:sp>
      <p:pic>
        <p:nvPicPr>
          <p:cNvPr id="8"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943600" y="3873357"/>
            <a:ext cx="3200400" cy="298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743200" y="6400800"/>
            <a:ext cx="3469119" cy="338554"/>
          </a:xfrm>
          <a:prstGeom prst="rect">
            <a:avLst/>
          </a:prstGeom>
          <a:noFill/>
        </p:spPr>
        <p:txBody>
          <a:bodyPr wrap="none" rtlCol="0">
            <a:spAutoFit/>
          </a:bodyPr>
          <a:lstStyle/>
          <a:p>
            <a:r>
              <a:rPr lang="en-US" sz="1600" dirty="0" smtClean="0">
                <a:solidFill>
                  <a:srgbClr val="0000FF"/>
                </a:solidFill>
              </a:rPr>
              <a:t>VIRUS spatial profiles at field center</a:t>
            </a:r>
            <a:endParaRPr lang="en-US" sz="1600" dirty="0">
              <a:solidFill>
                <a:srgbClr val="0000FF"/>
              </a:solidFill>
            </a:endParaRPr>
          </a:p>
        </p:txBody>
      </p:sp>
      <p:sp>
        <p:nvSpPr>
          <p:cNvPr id="10" name="TextBox 9"/>
          <p:cNvSpPr txBox="1"/>
          <p:nvPr/>
        </p:nvSpPr>
        <p:spPr>
          <a:xfrm>
            <a:off x="7467600" y="1600200"/>
            <a:ext cx="1676399" cy="923330"/>
          </a:xfrm>
          <a:prstGeom prst="rect">
            <a:avLst/>
          </a:prstGeom>
          <a:noFill/>
        </p:spPr>
        <p:txBody>
          <a:bodyPr wrap="square" rtlCol="0">
            <a:spAutoFit/>
          </a:bodyPr>
          <a:lstStyle/>
          <a:p>
            <a:r>
              <a:rPr lang="en-US" dirty="0" smtClean="0">
                <a:solidFill>
                  <a:srgbClr val="0000FF"/>
                </a:solidFill>
              </a:rPr>
              <a:t>The PSFs “breathe” with ambient ΔT</a:t>
            </a:r>
            <a:endParaRPr lang="en-US" dirty="0">
              <a:solidFill>
                <a:srgbClr val="0000FF"/>
              </a:solidFill>
            </a:endParaRPr>
          </a:p>
        </p:txBody>
      </p:sp>
    </p:spTree>
    <p:extLst>
      <p:ext uri="{BB962C8B-B14F-4D97-AF65-F5344CB8AC3E}">
        <p14:creationId xmlns:p14="http://schemas.microsoft.com/office/powerpoint/2010/main" val="2063092306"/>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Fiber profiles</a:t>
            </a:r>
            <a:endParaRPr lang="en-US" dirty="0"/>
          </a:p>
        </p:txBody>
      </p:sp>
      <p:sp>
        <p:nvSpPr>
          <p:cNvPr id="3" name="Content Placeholder 2"/>
          <p:cNvSpPr>
            <a:spLocks noGrp="1"/>
          </p:cNvSpPr>
          <p:nvPr>
            <p:ph sz="half" idx="1"/>
          </p:nvPr>
        </p:nvSpPr>
        <p:spPr>
          <a:xfrm>
            <a:off x="228600" y="990600"/>
            <a:ext cx="4495800" cy="5486400"/>
          </a:xfrm>
        </p:spPr>
        <p:txBody>
          <a:bodyPr/>
          <a:lstStyle/>
          <a:p>
            <a:r>
              <a:rPr lang="en-US" sz="1800" dirty="0" smtClean="0"/>
              <a:t>Model of profiles is important part of weighting scheme in extraction</a:t>
            </a:r>
          </a:p>
          <a:p>
            <a:pPr lvl="1"/>
            <a:r>
              <a:rPr lang="en-US" sz="1600" dirty="0" smtClean="0"/>
              <a:t>Must accommodate variations within and between channels</a:t>
            </a:r>
            <a:endParaRPr lang="en-US" sz="1600" dirty="0" smtClean="0"/>
          </a:p>
          <a:p>
            <a:r>
              <a:rPr lang="en-US" sz="1800" dirty="0" smtClean="0"/>
              <a:t>Current best choice is sum of: </a:t>
            </a:r>
          </a:p>
          <a:p>
            <a:pPr lvl="1"/>
            <a:r>
              <a:rPr lang="en-US" sz="1600" dirty="0" smtClean="0"/>
              <a:t>A </a:t>
            </a:r>
            <a:r>
              <a:rPr lang="en-US" sz="1600" dirty="0" err="1" smtClean="0"/>
              <a:t>Sersic</a:t>
            </a:r>
            <a:r>
              <a:rPr lang="en-US" sz="1600" dirty="0" smtClean="0"/>
              <a:t> </a:t>
            </a:r>
            <a:r>
              <a:rPr lang="en-US" sz="1600" dirty="0"/>
              <a:t>function for the wings</a:t>
            </a:r>
            <a:r>
              <a:rPr lang="en-US" sz="1600" dirty="0" smtClean="0"/>
              <a:t>,</a:t>
            </a:r>
          </a:p>
          <a:p>
            <a:pPr lvl="1"/>
            <a:r>
              <a:rPr lang="en-US" sz="1600" dirty="0"/>
              <a:t>A</a:t>
            </a:r>
            <a:r>
              <a:rPr lang="en-US" sz="1600" dirty="0" smtClean="0"/>
              <a:t> </a:t>
            </a:r>
            <a:r>
              <a:rPr lang="en-US" sz="1600" dirty="0"/>
              <a:t>semi-broad </a:t>
            </a:r>
            <a:r>
              <a:rPr lang="en-US" sz="1600" dirty="0" err="1"/>
              <a:t>gaussian</a:t>
            </a:r>
            <a:r>
              <a:rPr lang="en-US" sz="1600" dirty="0"/>
              <a:t> for the transition, </a:t>
            </a:r>
            <a:endParaRPr lang="en-US" sz="1600" dirty="0"/>
          </a:p>
          <a:p>
            <a:pPr lvl="1"/>
            <a:r>
              <a:rPr lang="en-US" sz="1600" dirty="0" smtClean="0"/>
              <a:t>A </a:t>
            </a:r>
            <a:r>
              <a:rPr lang="en-US" sz="1600" dirty="0"/>
              <a:t>core that is of "generalized gauss-</a:t>
            </a:r>
            <a:r>
              <a:rPr lang="en-US" sz="1600" dirty="0" err="1"/>
              <a:t>hermite</a:t>
            </a:r>
            <a:r>
              <a:rPr lang="en-US" sz="1600" dirty="0"/>
              <a:t>" form, </a:t>
            </a:r>
            <a:r>
              <a:rPr lang="en-US" sz="1600" dirty="0" smtClean="0"/>
              <a:t>namely </a:t>
            </a:r>
            <a:r>
              <a:rPr lang="en-US" sz="1600" dirty="0"/>
              <a:t>a free exponent instead of the </a:t>
            </a:r>
            <a:r>
              <a:rPr lang="en-US" sz="1600" dirty="0" err="1"/>
              <a:t>gaussian</a:t>
            </a:r>
            <a:r>
              <a:rPr lang="en-US" sz="1600" dirty="0"/>
              <a:t> 2 and </a:t>
            </a:r>
            <a:r>
              <a:rPr lang="en-US" sz="1600" dirty="0" err="1"/>
              <a:t>hermite</a:t>
            </a:r>
            <a:r>
              <a:rPr lang="en-US" sz="1600" dirty="0"/>
              <a:t> polynomials from h3-h6</a:t>
            </a:r>
            <a:r>
              <a:rPr lang="en-US" sz="1600" dirty="0" smtClean="0"/>
              <a:t>.</a:t>
            </a:r>
          </a:p>
          <a:p>
            <a:pPr lvl="1"/>
            <a:r>
              <a:rPr lang="en-US" sz="1600" dirty="0" smtClean="0"/>
              <a:t>Once characterized, </a:t>
            </a:r>
            <a:r>
              <a:rPr lang="en-US" sz="1600" dirty="0"/>
              <a:t>only vary centroid, widths and maybe an </a:t>
            </a:r>
            <a:r>
              <a:rPr lang="en-US" sz="1600" dirty="0" err="1" smtClean="0"/>
              <a:t>hermite</a:t>
            </a:r>
            <a:r>
              <a:rPr lang="en-US" sz="1600" dirty="0" smtClean="0"/>
              <a:t> </a:t>
            </a:r>
            <a:r>
              <a:rPr lang="en-US" sz="1600" dirty="0"/>
              <a:t>moment or two, depending on how stable the spectrographs turn out to </a:t>
            </a:r>
            <a:r>
              <a:rPr lang="en-US" sz="1600" dirty="0" smtClean="0"/>
              <a:t>be </a:t>
            </a:r>
            <a:endParaRPr lang="en-US" sz="1600" dirty="0" smtClean="0"/>
          </a:p>
          <a:p>
            <a:r>
              <a:rPr lang="en-US" sz="1800" dirty="0" smtClean="0"/>
              <a:t>We’re investigating variations between channels and the very broad scattered light component ~4-5% of total</a:t>
            </a:r>
            <a:endParaRPr lang="en-US" sz="1800" dirty="0" smtClean="0"/>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a:ext>
            </a:extLst>
          </a:blip>
          <a:srcRect t="-3405" b="-3405"/>
          <a:stretch>
            <a:fillRect/>
          </a:stretch>
        </p:blipFill>
        <p:spPr>
          <a:xfrm>
            <a:off x="4648200" y="1219200"/>
            <a:ext cx="4343400" cy="4876800"/>
          </a:xfrm>
        </p:spPr>
      </p:pic>
      <p:sp>
        <p:nvSpPr>
          <p:cNvPr id="4" name="TextBox 3"/>
          <p:cNvSpPr txBox="1"/>
          <p:nvPr/>
        </p:nvSpPr>
        <p:spPr>
          <a:xfrm>
            <a:off x="5172841" y="5943600"/>
            <a:ext cx="3971159" cy="338554"/>
          </a:xfrm>
          <a:prstGeom prst="rect">
            <a:avLst/>
          </a:prstGeom>
          <a:noFill/>
        </p:spPr>
        <p:txBody>
          <a:bodyPr wrap="none" rtlCol="0">
            <a:spAutoFit/>
          </a:bodyPr>
          <a:lstStyle/>
          <a:p>
            <a:r>
              <a:rPr lang="en-US" sz="1600" dirty="0" smtClean="0">
                <a:solidFill>
                  <a:srgbClr val="0000FF"/>
                </a:solidFill>
              </a:rPr>
              <a:t>Section of lab data with masked IFU input</a:t>
            </a:r>
            <a:endParaRPr lang="en-US" sz="1600" dirty="0">
              <a:solidFill>
                <a:srgbClr val="0000FF"/>
              </a:solidFill>
            </a:endParaRPr>
          </a:p>
        </p:txBody>
      </p:sp>
    </p:spTree>
    <p:extLst>
      <p:ext uri="{BB962C8B-B14F-4D97-AF65-F5344CB8AC3E}">
        <p14:creationId xmlns:p14="http://schemas.microsoft.com/office/powerpoint/2010/main" val="2047050018"/>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Fiber profiles</a:t>
            </a:r>
            <a:endParaRPr lang="en-US" dirty="0"/>
          </a:p>
        </p:txBody>
      </p:sp>
      <p:sp>
        <p:nvSpPr>
          <p:cNvPr id="3" name="Content Placeholder 2"/>
          <p:cNvSpPr>
            <a:spLocks noGrp="1"/>
          </p:cNvSpPr>
          <p:nvPr>
            <p:ph sz="half" idx="1"/>
          </p:nvPr>
        </p:nvSpPr>
        <p:spPr>
          <a:xfrm>
            <a:off x="228600" y="990600"/>
            <a:ext cx="4495800" cy="5105400"/>
          </a:xfrm>
        </p:spPr>
        <p:txBody>
          <a:bodyPr/>
          <a:lstStyle/>
          <a:p>
            <a:r>
              <a:rPr lang="en-US" sz="1800" dirty="0" smtClean="0"/>
              <a:t>Model of profiles is important part of weighting scheme in extraction</a:t>
            </a:r>
          </a:p>
          <a:p>
            <a:pPr lvl="1"/>
            <a:r>
              <a:rPr lang="en-US" sz="1600" dirty="0" smtClean="0"/>
              <a:t>Must accommodate variations within and between channels</a:t>
            </a:r>
            <a:endParaRPr lang="en-US" sz="1600" dirty="0" smtClean="0"/>
          </a:p>
          <a:p>
            <a:r>
              <a:rPr lang="en-US" sz="1800" dirty="0" smtClean="0"/>
              <a:t>Current best choice is sum </a:t>
            </a:r>
            <a:r>
              <a:rPr lang="en-US" sz="1800" dirty="0"/>
              <a:t>of </a:t>
            </a:r>
            <a:endParaRPr lang="en-US" sz="1800" dirty="0" smtClean="0"/>
          </a:p>
          <a:p>
            <a:pPr lvl="1"/>
            <a:r>
              <a:rPr lang="en-US" sz="1600" dirty="0" smtClean="0"/>
              <a:t>A </a:t>
            </a:r>
            <a:r>
              <a:rPr lang="en-US" sz="1600" dirty="0" err="1" smtClean="0"/>
              <a:t>Sersic</a:t>
            </a:r>
            <a:r>
              <a:rPr lang="en-US" sz="1600" dirty="0" smtClean="0"/>
              <a:t> </a:t>
            </a:r>
            <a:r>
              <a:rPr lang="en-US" sz="1600" dirty="0"/>
              <a:t>function for the wings</a:t>
            </a:r>
            <a:r>
              <a:rPr lang="en-US" sz="1600" dirty="0" smtClean="0"/>
              <a:t>,</a:t>
            </a:r>
          </a:p>
          <a:p>
            <a:pPr lvl="1"/>
            <a:r>
              <a:rPr lang="en-US" sz="1600" dirty="0"/>
              <a:t>A</a:t>
            </a:r>
            <a:r>
              <a:rPr lang="en-US" sz="1600" dirty="0" smtClean="0"/>
              <a:t> </a:t>
            </a:r>
            <a:r>
              <a:rPr lang="en-US" sz="1600" dirty="0"/>
              <a:t>semi-broad </a:t>
            </a:r>
            <a:r>
              <a:rPr lang="en-US" sz="1600" dirty="0" err="1"/>
              <a:t>gaussian</a:t>
            </a:r>
            <a:r>
              <a:rPr lang="en-US" sz="1600" dirty="0"/>
              <a:t> for the transition, </a:t>
            </a:r>
            <a:endParaRPr lang="en-US" sz="1600" dirty="0"/>
          </a:p>
          <a:p>
            <a:pPr lvl="1"/>
            <a:r>
              <a:rPr lang="en-US" sz="1600" dirty="0" smtClean="0"/>
              <a:t>A </a:t>
            </a:r>
            <a:r>
              <a:rPr lang="en-US" sz="1600" dirty="0"/>
              <a:t>core that is of "generalized gauss-</a:t>
            </a:r>
            <a:r>
              <a:rPr lang="en-US" sz="1600" dirty="0" err="1"/>
              <a:t>hermite</a:t>
            </a:r>
            <a:r>
              <a:rPr lang="en-US" sz="1600" dirty="0"/>
              <a:t>" form, </a:t>
            </a:r>
            <a:r>
              <a:rPr lang="en-US" sz="1600" dirty="0" smtClean="0"/>
              <a:t>namely </a:t>
            </a:r>
            <a:r>
              <a:rPr lang="en-US" sz="1600" dirty="0"/>
              <a:t>a free exponent instead of the </a:t>
            </a:r>
            <a:r>
              <a:rPr lang="en-US" sz="1600" dirty="0" err="1"/>
              <a:t>gaussian</a:t>
            </a:r>
            <a:r>
              <a:rPr lang="en-US" sz="1600" dirty="0"/>
              <a:t> 2 and </a:t>
            </a:r>
            <a:r>
              <a:rPr lang="en-US" sz="1600" dirty="0" err="1"/>
              <a:t>hermite</a:t>
            </a:r>
            <a:r>
              <a:rPr lang="en-US" sz="1600" dirty="0"/>
              <a:t> polynomials from h3-h6</a:t>
            </a:r>
            <a:r>
              <a:rPr lang="en-US" sz="1600" dirty="0" smtClean="0"/>
              <a:t>.</a:t>
            </a:r>
          </a:p>
          <a:p>
            <a:pPr lvl="1"/>
            <a:r>
              <a:rPr lang="en-US" sz="1600" dirty="0" smtClean="0"/>
              <a:t>Once characterized, </a:t>
            </a:r>
            <a:r>
              <a:rPr lang="en-US" sz="1600" dirty="0"/>
              <a:t>only vary centroid, widths and maybe an </a:t>
            </a:r>
            <a:r>
              <a:rPr lang="en-US" sz="1600" dirty="0" err="1" smtClean="0"/>
              <a:t>hermite</a:t>
            </a:r>
            <a:r>
              <a:rPr lang="en-US" sz="1600" dirty="0" smtClean="0"/>
              <a:t> </a:t>
            </a:r>
            <a:r>
              <a:rPr lang="en-US" sz="1600" dirty="0"/>
              <a:t>moment or two, depending on how stable the spectrographs turn out to </a:t>
            </a:r>
            <a:r>
              <a:rPr lang="en-US" sz="1600" dirty="0" smtClean="0"/>
              <a:t>be </a:t>
            </a:r>
            <a:endParaRPr lang="en-US" sz="1600" dirty="0" smtClean="0"/>
          </a:p>
          <a:p>
            <a:r>
              <a:rPr lang="en-US" sz="1800" dirty="0" smtClean="0"/>
              <a:t>We’re investigating variations between channels and the very broad scattered light component ~4-5% of total</a:t>
            </a:r>
            <a:endParaRPr lang="en-US" sz="1800" dirty="0" smtClean="0"/>
          </a:p>
        </p:txBody>
      </p:sp>
      <p:sp>
        <p:nvSpPr>
          <p:cNvPr id="4" name="TextBox 3"/>
          <p:cNvSpPr txBox="1"/>
          <p:nvPr/>
        </p:nvSpPr>
        <p:spPr>
          <a:xfrm>
            <a:off x="6400800" y="6019800"/>
            <a:ext cx="2044149" cy="338554"/>
          </a:xfrm>
          <a:prstGeom prst="rect">
            <a:avLst/>
          </a:prstGeom>
          <a:noFill/>
        </p:spPr>
        <p:txBody>
          <a:bodyPr wrap="none" rtlCol="0">
            <a:spAutoFit/>
          </a:bodyPr>
          <a:lstStyle/>
          <a:p>
            <a:r>
              <a:rPr lang="en-US" sz="1600" dirty="0" smtClean="0">
                <a:solidFill>
                  <a:srgbClr val="0000FF"/>
                </a:solidFill>
              </a:rPr>
              <a:t>Profile of single fiber</a:t>
            </a:r>
            <a:endParaRPr lang="en-US" sz="1600" dirty="0">
              <a:solidFill>
                <a:srgbClr val="0000FF"/>
              </a:solidFill>
            </a:endParaRPr>
          </a:p>
        </p:txBody>
      </p:sp>
      <p:pic>
        <p:nvPicPr>
          <p:cNvPr id="7" name="Content Placeholder 6"/>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675" b="-4355"/>
          <a:stretch/>
        </p:blipFill>
        <p:spPr>
          <a:xfrm>
            <a:off x="4800600" y="1282700"/>
            <a:ext cx="4191000" cy="4889500"/>
          </a:xfrm>
        </p:spPr>
      </p:pic>
    </p:spTree>
    <p:extLst>
      <p:ext uri="{BB962C8B-B14F-4D97-AF65-F5344CB8AC3E}">
        <p14:creationId xmlns:p14="http://schemas.microsoft.com/office/powerpoint/2010/main" val="214176358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228600" y="990600"/>
            <a:ext cx="5486400" cy="5486400"/>
          </a:xfrm>
        </p:spPr>
        <p:txBody>
          <a:bodyPr/>
          <a:lstStyle/>
          <a:p>
            <a:r>
              <a:rPr lang="en-US" dirty="0"/>
              <a:t>Robustness of LAE detection </a:t>
            </a:r>
            <a:r>
              <a:rPr lang="en-US" dirty="0" smtClean="0"/>
              <a:t>is crucial</a:t>
            </a:r>
            <a:endParaRPr lang="en-US" dirty="0"/>
          </a:p>
          <a:p>
            <a:pPr lvl="1"/>
            <a:r>
              <a:rPr lang="en-US" dirty="0"/>
              <a:t>Each frame has an associated error frame which records the error in each </a:t>
            </a:r>
            <a:r>
              <a:rPr lang="en-US" dirty="0" smtClean="0"/>
              <a:t>pixel</a:t>
            </a:r>
          </a:p>
          <a:p>
            <a:pPr lvl="1"/>
            <a:r>
              <a:rPr lang="en-US" dirty="0" smtClean="0"/>
              <a:t>This </a:t>
            </a:r>
            <a:r>
              <a:rPr lang="en-US" dirty="0"/>
              <a:t>error is propagated through all </a:t>
            </a:r>
            <a:r>
              <a:rPr lang="en-US" dirty="0" smtClean="0"/>
              <a:t>computations</a:t>
            </a:r>
          </a:p>
          <a:p>
            <a:r>
              <a:rPr lang="en-US" dirty="0" smtClean="0"/>
              <a:t>Make </a:t>
            </a:r>
            <a:r>
              <a:rPr lang="en-US" dirty="0"/>
              <a:t>use of full information available on the </a:t>
            </a:r>
            <a:r>
              <a:rPr lang="en-US" dirty="0" smtClean="0"/>
              <a:t>CCD and between the three exposures</a:t>
            </a:r>
          </a:p>
          <a:p>
            <a:pPr lvl="1"/>
            <a:r>
              <a:rPr lang="en-US" dirty="0"/>
              <a:t>U</a:t>
            </a:r>
            <a:r>
              <a:rPr lang="en-US" dirty="0" smtClean="0"/>
              <a:t>se </a:t>
            </a:r>
            <a:r>
              <a:rPr lang="en-US" dirty="0"/>
              <a:t>2D image information for source classification and </a:t>
            </a:r>
            <a:r>
              <a:rPr lang="en-US" dirty="0" smtClean="0"/>
              <a:t>extraction</a:t>
            </a:r>
          </a:p>
          <a:p>
            <a:pPr lvl="1"/>
            <a:r>
              <a:rPr lang="en-US" dirty="0"/>
              <a:t>We do not know where the objects are in position or </a:t>
            </a:r>
            <a:r>
              <a:rPr lang="en-US" dirty="0" smtClean="0"/>
              <a:t>wavelength</a:t>
            </a:r>
          </a:p>
          <a:p>
            <a:pPr lvl="2"/>
            <a:r>
              <a:rPr lang="en-US" dirty="0" smtClean="0"/>
              <a:t>But can test for every position and </a:t>
            </a:r>
            <a:r>
              <a:rPr lang="en-US" dirty="0" err="1" smtClean="0"/>
              <a:t>λ</a:t>
            </a:r>
            <a:endParaRPr lang="en-US" dirty="0"/>
          </a:p>
          <a:p>
            <a:pPr lvl="1"/>
            <a:r>
              <a:rPr lang="en-US" dirty="0" smtClean="0"/>
              <a:t>The </a:t>
            </a:r>
            <a:r>
              <a:rPr lang="en-US" dirty="0" smtClean="0"/>
              <a:t>three dithered exposures represent 3 observations of the field of view through different masks</a:t>
            </a:r>
          </a:p>
          <a:p>
            <a:pPr lvl="2"/>
            <a:r>
              <a:rPr lang="en-US" dirty="0" smtClean="0"/>
              <a:t>Utilize priors on image quality and transparency from guide probes and wavefront sensors to tie them </a:t>
            </a:r>
            <a:r>
              <a:rPr lang="en-US" dirty="0" smtClean="0"/>
              <a:t>together</a:t>
            </a:r>
            <a:endParaRPr lang="en-US" dirty="0" smtClean="0"/>
          </a:p>
        </p:txBody>
      </p:sp>
      <p:pic>
        <p:nvPicPr>
          <p:cNvPr id="12" name="Content Placeholder 11"/>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835" b="-1249"/>
          <a:stretch/>
        </p:blipFill>
        <p:spPr>
          <a:xfrm>
            <a:off x="5715000" y="1219200"/>
            <a:ext cx="3429000" cy="2663406"/>
          </a:xfrm>
        </p:spPr>
      </p:pic>
      <p:pic>
        <p:nvPicPr>
          <p:cNvPr id="13" name="Picture 12"/>
          <p:cNvPicPr>
            <a:picLocks noChangeAspect="1"/>
          </p:cNvPicPr>
          <p:nvPr/>
        </p:nvPicPr>
        <p:blipFill>
          <a:blip r:embed="rId3"/>
          <a:stretch>
            <a:fillRect/>
          </a:stretch>
        </p:blipFill>
        <p:spPr>
          <a:xfrm>
            <a:off x="5715000" y="3892495"/>
            <a:ext cx="3416300" cy="2584505"/>
          </a:xfrm>
          <a:prstGeom prst="rect">
            <a:avLst/>
          </a:prstGeom>
        </p:spPr>
      </p:pic>
      <p:sp>
        <p:nvSpPr>
          <p:cNvPr id="8" name="Title 1"/>
          <p:cNvSpPr>
            <a:spLocks noGrp="1"/>
          </p:cNvSpPr>
          <p:nvPr>
            <p:ph type="title"/>
          </p:nvPr>
        </p:nvSpPr>
        <p:spPr>
          <a:xfrm>
            <a:off x="228600" y="304800"/>
            <a:ext cx="4953000" cy="655638"/>
          </a:xfrm>
        </p:spPr>
        <p:txBody>
          <a:bodyPr/>
          <a:lstStyle/>
          <a:p>
            <a:r>
              <a:rPr lang="en-US" dirty="0" smtClean="0"/>
              <a:t>Object identification</a:t>
            </a:r>
            <a:endParaRPr lang="en-US" dirty="0"/>
          </a:p>
        </p:txBody>
      </p:sp>
    </p:spTree>
    <p:extLst>
      <p:ext uri="{BB962C8B-B14F-4D97-AF65-F5344CB8AC3E}">
        <p14:creationId xmlns:p14="http://schemas.microsoft.com/office/powerpoint/2010/main" val="338370863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4953000" cy="655638"/>
          </a:xfrm>
        </p:spPr>
        <p:txBody>
          <a:bodyPr/>
          <a:lstStyle/>
          <a:p>
            <a:r>
              <a:rPr lang="en-US" dirty="0" smtClean="0"/>
              <a:t>Basic properties of the IFU</a:t>
            </a:r>
            <a:endParaRPr lang="en-US" dirty="0"/>
          </a:p>
        </p:txBody>
      </p:sp>
      <p:sp>
        <p:nvSpPr>
          <p:cNvPr id="3" name="Content Placeholder 2"/>
          <p:cNvSpPr>
            <a:spLocks noGrp="1"/>
          </p:cNvSpPr>
          <p:nvPr>
            <p:ph sz="half" idx="1"/>
          </p:nvPr>
        </p:nvSpPr>
        <p:spPr>
          <a:xfrm>
            <a:off x="304800" y="685800"/>
            <a:ext cx="8763000" cy="3733800"/>
          </a:xfrm>
        </p:spPr>
        <p:txBody>
          <a:bodyPr/>
          <a:lstStyle/>
          <a:p>
            <a:r>
              <a:rPr lang="en-US" dirty="0" smtClean="0"/>
              <a:t>VIRUS IFUs had to be fiber based….</a:t>
            </a:r>
          </a:p>
          <a:p>
            <a:pPr lvl="1"/>
            <a:r>
              <a:rPr lang="en-US" dirty="0" smtClean="0"/>
              <a:t>HET couldn’t carry weight of the spectrographs</a:t>
            </a:r>
          </a:p>
          <a:p>
            <a:pPr lvl="1"/>
            <a:r>
              <a:rPr lang="en-US" dirty="0" smtClean="0"/>
              <a:t>Learned lesson with HET LRS… fiber azimuthal scrambling is crucial when the pupil illumination is variable</a:t>
            </a:r>
          </a:p>
          <a:p>
            <a:r>
              <a:rPr lang="en-US" dirty="0" smtClean="0"/>
              <a:t>… and had to be simple and efficient</a:t>
            </a:r>
          </a:p>
          <a:p>
            <a:pPr lvl="1"/>
            <a:r>
              <a:rPr lang="en-US" dirty="0"/>
              <a:t>Design had to be replicable on large scale by multiple vendors to get through the work</a:t>
            </a:r>
          </a:p>
          <a:p>
            <a:pPr lvl="1"/>
            <a:r>
              <a:rPr lang="en-US" dirty="0" smtClean="0"/>
              <a:t>Direct coupling of light into fibers is not only efficient but allows use of </a:t>
            </a:r>
            <a:r>
              <a:rPr lang="en-US" dirty="0" err="1" smtClean="0"/>
              <a:t>catadioptric</a:t>
            </a:r>
            <a:r>
              <a:rPr lang="en-US" dirty="0" smtClean="0"/>
              <a:t> spectrograph (crucial for 350 nm) without great losses</a:t>
            </a:r>
          </a:p>
          <a:p>
            <a:pPr lvl="1"/>
            <a:r>
              <a:rPr lang="en-US" dirty="0"/>
              <a:t>Traditional coupling with </a:t>
            </a:r>
            <a:r>
              <a:rPr lang="en-US" dirty="0" err="1"/>
              <a:t>lenslets</a:t>
            </a:r>
            <a:r>
              <a:rPr lang="en-US" dirty="0"/>
              <a:t> swaps the image and pupil planes and has coupling losses due to </a:t>
            </a:r>
            <a:r>
              <a:rPr lang="en-US" dirty="0" err="1"/>
              <a:t>lenslet</a:t>
            </a:r>
            <a:r>
              <a:rPr lang="en-US" dirty="0"/>
              <a:t> imperfections, alignment errors, and diffraction</a:t>
            </a:r>
          </a:p>
          <a:p>
            <a:pPr lvl="1"/>
            <a:endParaRPr lang="en-US" dirty="0"/>
          </a:p>
        </p:txBody>
      </p:sp>
      <p:sp>
        <p:nvSpPr>
          <p:cNvPr id="5" name="Content Placeholder 4"/>
          <p:cNvSpPr>
            <a:spLocks noGrp="1"/>
          </p:cNvSpPr>
          <p:nvPr>
            <p:ph sz="half" idx="2"/>
          </p:nvPr>
        </p:nvSpPr>
        <p:spPr>
          <a:xfrm>
            <a:off x="304800" y="4267200"/>
            <a:ext cx="6400800" cy="3124200"/>
          </a:xfrm>
        </p:spPr>
        <p:txBody>
          <a:bodyPr/>
          <a:lstStyle/>
          <a:p>
            <a:r>
              <a:rPr lang="en-US" dirty="0"/>
              <a:t>When surveying area there is no advantage to </a:t>
            </a:r>
            <a:r>
              <a:rPr lang="en-US" dirty="0" err="1"/>
              <a:t>lenslet</a:t>
            </a:r>
            <a:r>
              <a:rPr lang="en-US" dirty="0"/>
              <a:t> fill factor at same f/# into the fibers</a:t>
            </a:r>
          </a:p>
          <a:p>
            <a:r>
              <a:rPr lang="en-US" dirty="0" smtClean="0"/>
              <a:t>Settled </a:t>
            </a:r>
            <a:r>
              <a:rPr lang="en-US" dirty="0"/>
              <a:t>on a simple configuration with 1/3 fill factor of the fiber cores</a:t>
            </a:r>
          </a:p>
          <a:p>
            <a:pPr lvl="1"/>
            <a:r>
              <a:rPr lang="en-US" dirty="0"/>
              <a:t>The IFUs are dithered very precisely to fill in the area</a:t>
            </a:r>
          </a:p>
          <a:p>
            <a:pPr lvl="1"/>
            <a:r>
              <a:rPr lang="en-US" dirty="0"/>
              <a:t>This introduces a mechanical engineering </a:t>
            </a:r>
            <a:r>
              <a:rPr lang="en-US" dirty="0" smtClean="0"/>
              <a:t>complexity but is optically simple and has high efficiency</a:t>
            </a:r>
          </a:p>
          <a:p>
            <a:endParaRPr lang="en-US" dirty="0"/>
          </a:p>
          <a:p>
            <a:endParaRPr lang="en-US" dirty="0"/>
          </a:p>
        </p:txBody>
      </p:sp>
      <p:pic>
        <p:nvPicPr>
          <p:cNvPr id="4" name="Content Placeholder 2" descr="VIRUS_IFUhead_4.JPG"/>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rcRect/>
          <a:stretch/>
        </p:blipFill>
        <p:spPr>
          <a:xfrm>
            <a:off x="6858000" y="4648200"/>
            <a:ext cx="2259027" cy="2145126"/>
          </a:xfrm>
          <a:prstGeom prst="rect">
            <a:avLst/>
          </a:prstGeom>
        </p:spPr>
      </p:pic>
      <p:pic>
        <p:nvPicPr>
          <p:cNvPr id="6"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72686" y="1295400"/>
            <a:ext cx="4196714"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71578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381000"/>
            <a:ext cx="4953000" cy="655638"/>
          </a:xfrm>
        </p:spPr>
        <p:txBody>
          <a:bodyPr/>
          <a:lstStyle/>
          <a:p>
            <a:r>
              <a:rPr lang="en-US" dirty="0" smtClean="0"/>
              <a:t>Quality control</a:t>
            </a:r>
            <a:endParaRPr lang="en-US" dirty="0"/>
          </a:p>
        </p:txBody>
      </p:sp>
      <p:sp>
        <p:nvSpPr>
          <p:cNvPr id="6" name="Text Placeholder 5"/>
          <p:cNvSpPr>
            <a:spLocks noGrp="1"/>
          </p:cNvSpPr>
          <p:nvPr>
            <p:ph type="body" sz="half" idx="1"/>
          </p:nvPr>
        </p:nvSpPr>
        <p:spPr>
          <a:xfrm>
            <a:off x="228600" y="1219200"/>
            <a:ext cx="5105400" cy="5181600"/>
          </a:xfrm>
        </p:spPr>
        <p:txBody>
          <a:bodyPr/>
          <a:lstStyle/>
          <a:p>
            <a:r>
              <a:rPr lang="en-US" dirty="0" smtClean="0"/>
              <a:t>Since practically all resolution elements are viewing sky, the statistics of (flux-mean) within resolution elements are very close to a Χ</a:t>
            </a:r>
            <a:r>
              <a:rPr lang="en-US" baseline="30000" dirty="0" smtClean="0"/>
              <a:t>2</a:t>
            </a:r>
            <a:r>
              <a:rPr lang="en-US" dirty="0" smtClean="0"/>
              <a:t> distribution</a:t>
            </a:r>
          </a:p>
          <a:p>
            <a:r>
              <a:rPr lang="en-US" dirty="0" smtClean="0"/>
              <a:t>Significance distribution (</a:t>
            </a:r>
            <a:r>
              <a:rPr lang="en-US" dirty="0" err="1" smtClean="0"/>
              <a:t>σ</a:t>
            </a:r>
            <a:r>
              <a:rPr lang="en-US" dirty="0" smtClean="0"/>
              <a:t>) deviates ~5% in width from predicted Gaussian</a:t>
            </a:r>
          </a:p>
          <a:p>
            <a:pPr lvl="1"/>
            <a:r>
              <a:rPr lang="en-US" dirty="0" smtClean="0"/>
              <a:t>due to imperfect model of PSF wings and lack of pixel flat for V-P data</a:t>
            </a:r>
          </a:p>
          <a:p>
            <a:pPr lvl="1"/>
            <a:r>
              <a:rPr lang="en-US" dirty="0" smtClean="0"/>
              <a:t>Will be fixed for VIRUS</a:t>
            </a:r>
          </a:p>
          <a:p>
            <a:r>
              <a:rPr lang="en-US" dirty="0" smtClean="0"/>
              <a:t>Statistics provide a robust test of data integrity </a:t>
            </a:r>
          </a:p>
          <a:p>
            <a:pPr lvl="1"/>
            <a:r>
              <a:rPr lang="en-US" dirty="0" smtClean="0"/>
              <a:t>In particular, even small mismatch between the data and the calibration model result in a strong deviation from ideal</a:t>
            </a:r>
          </a:p>
        </p:txBody>
      </p:sp>
      <p:pic>
        <p:nvPicPr>
          <p:cNvPr id="9" name="Content Placeholder 8"/>
          <p:cNvPicPr>
            <a:picLocks noGrp="1" noChangeAspect="1"/>
          </p:cNvPicPr>
          <p:nvPr>
            <p:ph sz="quarter" idx="2"/>
          </p:nvPr>
        </p:nvPicPr>
        <p:blipFill rotWithShape="1">
          <a:blip r:embed="rId2" cstate="print">
            <a:extLst>
              <a:ext uri="{28A0092B-C50C-407E-A947-70E740481C1C}">
                <a14:useLocalDpi xmlns:a14="http://schemas.microsoft.com/office/drawing/2010/main"/>
              </a:ext>
            </a:extLst>
          </a:blip>
          <a:srcRect l="-179" r="-597"/>
          <a:stretch/>
        </p:blipFill>
        <p:spPr>
          <a:xfrm>
            <a:off x="5490906" y="914400"/>
            <a:ext cx="3653094" cy="2819400"/>
          </a:xfrm>
        </p:spPr>
      </p:pic>
      <p:pic>
        <p:nvPicPr>
          <p:cNvPr id="10" name="Content Placeholder 9"/>
          <p:cNvPicPr>
            <a:picLocks noGrp="1" noChangeAspect="1"/>
          </p:cNvPicPr>
          <p:nvPr>
            <p:ph sz="quarter" idx="3"/>
          </p:nvPr>
        </p:nvPicPr>
        <p:blipFill rotWithShape="1">
          <a:blip r:embed="rId3" cstate="print">
            <a:extLst>
              <a:ext uri="{28A0092B-C50C-407E-A947-70E740481C1C}">
                <a14:useLocalDpi xmlns:a14="http://schemas.microsoft.com/office/drawing/2010/main"/>
              </a:ext>
            </a:extLst>
          </a:blip>
          <a:srcRect l="344" r="-907"/>
          <a:stretch/>
        </p:blipFill>
        <p:spPr>
          <a:xfrm>
            <a:off x="5490906" y="3733800"/>
            <a:ext cx="3653094" cy="2819400"/>
          </a:xfrm>
        </p:spPr>
      </p:pic>
      <p:sp>
        <p:nvSpPr>
          <p:cNvPr id="11" name="TextBox 10"/>
          <p:cNvSpPr txBox="1"/>
          <p:nvPr/>
        </p:nvSpPr>
        <p:spPr>
          <a:xfrm>
            <a:off x="7010400" y="6494046"/>
            <a:ext cx="1469573" cy="338554"/>
          </a:xfrm>
          <a:prstGeom prst="rect">
            <a:avLst/>
          </a:prstGeom>
          <a:noFill/>
        </p:spPr>
        <p:txBody>
          <a:bodyPr wrap="none" rtlCol="0">
            <a:spAutoFit/>
          </a:bodyPr>
          <a:lstStyle/>
          <a:p>
            <a:r>
              <a:rPr lang="en-US" sz="1600" dirty="0" smtClean="0">
                <a:solidFill>
                  <a:srgbClr val="0000FF"/>
                </a:solidFill>
              </a:rPr>
              <a:t>VIRUS-P data</a:t>
            </a:r>
            <a:endParaRPr lang="en-US" sz="1600" dirty="0">
              <a:solidFill>
                <a:srgbClr val="0000FF"/>
              </a:solidFill>
            </a:endParaRPr>
          </a:p>
        </p:txBody>
      </p:sp>
      <p:sp>
        <p:nvSpPr>
          <p:cNvPr id="12" name="TextBox 11"/>
          <p:cNvSpPr txBox="1"/>
          <p:nvPr/>
        </p:nvSpPr>
        <p:spPr>
          <a:xfrm>
            <a:off x="7848600" y="2057400"/>
            <a:ext cx="1295400" cy="584776"/>
          </a:xfrm>
          <a:prstGeom prst="rect">
            <a:avLst/>
          </a:prstGeom>
          <a:noFill/>
        </p:spPr>
        <p:txBody>
          <a:bodyPr wrap="square" rtlCol="0">
            <a:spAutoFit/>
          </a:bodyPr>
          <a:lstStyle/>
          <a:p>
            <a:r>
              <a:rPr lang="en-US" sz="1600" dirty="0" smtClean="0"/>
              <a:t>Resolution elements</a:t>
            </a:r>
            <a:endParaRPr lang="en-US" sz="1600" dirty="0"/>
          </a:p>
        </p:txBody>
      </p:sp>
    </p:spTree>
    <p:extLst>
      <p:ext uri="{BB962C8B-B14F-4D97-AF65-F5344CB8AC3E}">
        <p14:creationId xmlns:p14="http://schemas.microsoft.com/office/powerpoint/2010/main" val="10338981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Cosmic </a:t>
            </a:r>
            <a:r>
              <a:rPr lang="en-US" dirty="0" smtClean="0"/>
              <a:t>Ray </a:t>
            </a:r>
            <a:r>
              <a:rPr lang="en-US" dirty="0" smtClean="0"/>
              <a:t>rejection</a:t>
            </a:r>
            <a:endParaRPr lang="en-US" dirty="0"/>
          </a:p>
        </p:txBody>
      </p:sp>
      <p:pic>
        <p:nvPicPr>
          <p:cNvPr id="5" name="Content Placeholder 4"/>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368" b="-992"/>
          <a:stretch/>
        </p:blipFill>
        <p:spPr>
          <a:xfrm>
            <a:off x="4648200" y="1210574"/>
            <a:ext cx="4495800" cy="4580626"/>
          </a:xfrm>
        </p:spPr>
      </p:pic>
      <p:sp>
        <p:nvSpPr>
          <p:cNvPr id="6" name="TextBox 5"/>
          <p:cNvSpPr txBox="1"/>
          <p:nvPr/>
        </p:nvSpPr>
        <p:spPr>
          <a:xfrm>
            <a:off x="5334000" y="5943600"/>
            <a:ext cx="3657599" cy="584776"/>
          </a:xfrm>
          <a:prstGeom prst="rect">
            <a:avLst/>
          </a:prstGeom>
          <a:noFill/>
        </p:spPr>
        <p:txBody>
          <a:bodyPr wrap="square" rtlCol="0">
            <a:spAutoFit/>
          </a:bodyPr>
          <a:lstStyle/>
          <a:p>
            <a:pPr algn="ctr"/>
            <a:r>
              <a:rPr lang="en-US" sz="1600" dirty="0" smtClean="0">
                <a:solidFill>
                  <a:srgbClr val="0000FF"/>
                </a:solidFill>
              </a:rPr>
              <a:t>Simulation of model CRs added to real data </a:t>
            </a:r>
            <a:endParaRPr lang="en-US" sz="1600" dirty="0">
              <a:solidFill>
                <a:srgbClr val="0000FF"/>
              </a:solidFill>
            </a:endParaRPr>
          </a:p>
        </p:txBody>
      </p:sp>
      <p:sp>
        <p:nvSpPr>
          <p:cNvPr id="3" name="Content Placeholder 2"/>
          <p:cNvSpPr>
            <a:spLocks noGrp="1"/>
          </p:cNvSpPr>
          <p:nvPr>
            <p:ph sz="half" idx="1"/>
          </p:nvPr>
        </p:nvSpPr>
        <p:spPr>
          <a:xfrm>
            <a:off x="228600" y="1219200"/>
            <a:ext cx="4572000" cy="4876800"/>
          </a:xfrm>
        </p:spPr>
        <p:txBody>
          <a:bodyPr/>
          <a:lstStyle/>
          <a:p>
            <a:pPr marL="342900" lvl="1" indent="-342900">
              <a:buFontTx/>
              <a:buChar char="•"/>
            </a:pPr>
            <a:r>
              <a:rPr lang="en-US" sz="2000" dirty="0" smtClean="0"/>
              <a:t>Having three frames with different spatial masking allows </a:t>
            </a:r>
            <a:r>
              <a:rPr lang="en-US" sz="2000" dirty="0"/>
              <a:t>cosmic ray rejection without multiple </a:t>
            </a:r>
            <a:r>
              <a:rPr lang="en-US" sz="2000" dirty="0" smtClean="0"/>
              <a:t>exposures at each position</a:t>
            </a:r>
          </a:p>
          <a:p>
            <a:pPr marL="342900" lvl="1" indent="-342900">
              <a:buFontTx/>
              <a:buChar char="•"/>
            </a:pPr>
            <a:r>
              <a:rPr lang="en-US" sz="2000" dirty="0" smtClean="0"/>
              <a:t>Real objects appear in multiple fibers in each exposure </a:t>
            </a:r>
          </a:p>
          <a:p>
            <a:pPr marL="742950" lvl="2" indent="-342900"/>
            <a:r>
              <a:rPr lang="en-US" sz="2000" dirty="0" smtClean="0"/>
              <a:t>with intensities consistent with image quality </a:t>
            </a:r>
          </a:p>
          <a:p>
            <a:pPr marL="742950" lvl="2" indent="-342900"/>
            <a:r>
              <a:rPr lang="en-US" sz="2000" dirty="0" smtClean="0"/>
              <a:t>and spectral PSF consistent with spectrograph model</a:t>
            </a:r>
          </a:p>
          <a:p>
            <a:pPr marL="742950" lvl="2" indent="-342900"/>
            <a:r>
              <a:rPr lang="en-US" sz="2000" dirty="0" smtClean="0"/>
              <a:t>So even a chance coincidence of CR with the spectrum is easily rejected</a:t>
            </a:r>
            <a:endParaRPr lang="en-US" sz="2000" dirty="0"/>
          </a:p>
          <a:p>
            <a:r>
              <a:rPr lang="en-US" dirty="0" smtClean="0"/>
              <a:t>Cosmic </a:t>
            </a:r>
            <a:r>
              <a:rPr lang="en-US" dirty="0"/>
              <a:t>rays have similar </a:t>
            </a:r>
            <a:r>
              <a:rPr lang="en-US" dirty="0" err="1"/>
              <a:t>σ</a:t>
            </a:r>
            <a:r>
              <a:rPr lang="en-US" dirty="0"/>
              <a:t> (</a:t>
            </a:r>
            <a:r>
              <a:rPr lang="en-US" dirty="0" smtClean="0"/>
              <a:t>fluxes or significance) </a:t>
            </a:r>
            <a:r>
              <a:rPr lang="en-US" dirty="0"/>
              <a:t>but very different </a:t>
            </a:r>
            <a:r>
              <a:rPr lang="en-US" dirty="0" smtClean="0"/>
              <a:t>Χ</a:t>
            </a:r>
            <a:r>
              <a:rPr lang="en-US" baseline="30000" dirty="0" smtClean="0"/>
              <a:t>2</a:t>
            </a:r>
          </a:p>
          <a:p>
            <a:endParaRPr lang="en-US" dirty="0"/>
          </a:p>
        </p:txBody>
      </p:sp>
    </p:spTree>
    <p:extLst>
      <p:ext uri="{BB962C8B-B14F-4D97-AF65-F5344CB8AC3E}">
        <p14:creationId xmlns:p14="http://schemas.microsoft.com/office/powerpoint/2010/main" val="811738098"/>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Deployment</a:t>
            </a:r>
            <a:endParaRPr lang="en-US" dirty="0">
              <a:solidFill>
                <a:srgbClr val="FF0000"/>
              </a:solidFill>
            </a:endParaRPr>
          </a:p>
        </p:txBody>
      </p:sp>
      <p:sp>
        <p:nvSpPr>
          <p:cNvPr id="9" name="Subtitle 8"/>
          <p:cNvSpPr>
            <a:spLocks noGrp="1"/>
          </p:cNvSpPr>
          <p:nvPr>
            <p:ph type="subTitle" idx="1"/>
          </p:nvPr>
        </p:nvSpPr>
        <p:spPr/>
        <p:txBody>
          <a:bodyPr/>
          <a:lstStyle/>
          <a:p>
            <a:r>
              <a:rPr lang="en-US" dirty="0" smtClean="0"/>
              <a:t>Sarah Tuttle, Brian Vattiat, Richard Savage, Dave Perry, Darren </a:t>
            </a:r>
            <a:r>
              <a:rPr lang="en-US" dirty="0" err="1" smtClean="0"/>
              <a:t>DePoy</a:t>
            </a:r>
            <a:r>
              <a:rPr lang="en-US" dirty="0" smtClean="0"/>
              <a:t>, Jennifer Marshall</a:t>
            </a:r>
            <a:r>
              <a:rPr lang="en-US" dirty="0"/>
              <a:t>, Jean-Philippe </a:t>
            </a:r>
            <a:r>
              <a:rPr lang="en-US" dirty="0" err="1" smtClean="0"/>
              <a:t>Rheault</a:t>
            </a:r>
            <a:r>
              <a:rPr lang="en-US" dirty="0"/>
              <a:t>, Travis </a:t>
            </a:r>
            <a:r>
              <a:rPr lang="en-US" dirty="0" err="1" smtClean="0"/>
              <a:t>Prochaska</a:t>
            </a:r>
            <a:r>
              <a:rPr lang="en-US" dirty="0" smtClean="0"/>
              <a:t>, </a:t>
            </a:r>
            <a:r>
              <a:rPr lang="en-US" dirty="0" err="1" smtClean="0"/>
              <a:t>Niv</a:t>
            </a:r>
            <a:r>
              <a:rPr lang="en-US" dirty="0" smtClean="0"/>
              <a:t> </a:t>
            </a:r>
            <a:r>
              <a:rPr lang="en-US" dirty="0" err="1" smtClean="0"/>
              <a:t>Drory</a:t>
            </a:r>
            <a:r>
              <a:rPr lang="en-US" dirty="0" smtClean="0"/>
              <a:t>, </a:t>
            </a:r>
            <a:r>
              <a:rPr lang="en-US" dirty="0"/>
              <a:t>Herman </a:t>
            </a:r>
            <a:r>
              <a:rPr lang="en-US" dirty="0" err="1" smtClean="0"/>
              <a:t>Kriel</a:t>
            </a:r>
            <a:endParaRPr lang="en-US" dirty="0"/>
          </a:p>
        </p:txBody>
      </p:sp>
    </p:spTree>
    <p:extLst>
      <p:ext uri="{BB962C8B-B14F-4D97-AF65-F5344CB8AC3E}">
        <p14:creationId xmlns:p14="http://schemas.microsoft.com/office/powerpoint/2010/main" val="246588454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IFU mount and fiber feeds</a:t>
            </a:r>
            <a:endParaRPr lang="en-US" dirty="0"/>
          </a:p>
        </p:txBody>
      </p:sp>
      <p:pic>
        <p:nvPicPr>
          <p:cNvPr id="7" name="Content Placeholder 7" descr="2014-06-17 05.43.53.jpg"/>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b="-50"/>
          <a:stretch/>
        </p:blipFill>
        <p:spPr>
          <a:xfrm>
            <a:off x="5123070" y="3036529"/>
            <a:ext cx="4020930" cy="2983271"/>
          </a:xfrm>
        </p:spPr>
      </p:pic>
      <p:sp>
        <p:nvSpPr>
          <p:cNvPr id="8" name="TextBox 7"/>
          <p:cNvSpPr txBox="1"/>
          <p:nvPr/>
        </p:nvSpPr>
        <p:spPr>
          <a:xfrm>
            <a:off x="5715000" y="5966936"/>
            <a:ext cx="3505199" cy="738664"/>
          </a:xfrm>
          <a:prstGeom prst="rect">
            <a:avLst/>
          </a:prstGeom>
          <a:noFill/>
        </p:spPr>
        <p:txBody>
          <a:bodyPr wrap="square" rtlCol="0">
            <a:spAutoFit/>
          </a:bodyPr>
          <a:lstStyle/>
          <a:p>
            <a:r>
              <a:rPr lang="en-US" sz="1400" dirty="0" smtClean="0">
                <a:solidFill>
                  <a:srgbClr val="0000FF"/>
                </a:solidFill>
              </a:rPr>
              <a:t>Dither mechanism with input head mount plate – moves IFUs through precise 260 </a:t>
            </a:r>
            <a:r>
              <a:rPr lang="en-US" sz="1400" dirty="0" err="1" smtClean="0">
                <a:solidFill>
                  <a:srgbClr val="0000FF"/>
                </a:solidFill>
              </a:rPr>
              <a:t>μm</a:t>
            </a:r>
            <a:r>
              <a:rPr lang="en-US" sz="1400" dirty="0" smtClean="0">
                <a:solidFill>
                  <a:srgbClr val="0000FF"/>
                </a:solidFill>
              </a:rPr>
              <a:t> triangular pattern to fill in IFUs </a:t>
            </a:r>
            <a:endParaRPr lang="en-US" sz="1400" dirty="0">
              <a:solidFill>
                <a:srgbClr val="0000FF"/>
              </a:solidFill>
            </a:endParaRPr>
          </a:p>
        </p:txBody>
      </p:sp>
      <p:sp>
        <p:nvSpPr>
          <p:cNvPr id="32" name="TextBox 31"/>
          <p:cNvSpPr txBox="1"/>
          <p:nvPr/>
        </p:nvSpPr>
        <p:spPr>
          <a:xfrm>
            <a:off x="38100" y="1066800"/>
            <a:ext cx="4953000" cy="338554"/>
          </a:xfrm>
          <a:prstGeom prst="rect">
            <a:avLst/>
          </a:prstGeom>
          <a:noFill/>
        </p:spPr>
        <p:txBody>
          <a:bodyPr wrap="square" rtlCol="0">
            <a:spAutoFit/>
          </a:bodyPr>
          <a:lstStyle/>
          <a:p>
            <a:r>
              <a:rPr lang="en-US" sz="1600" dirty="0" smtClean="0">
                <a:solidFill>
                  <a:srgbClr val="0000FF"/>
                </a:solidFill>
              </a:rPr>
              <a:t>Cutaway of hardware and mechanisms around focus</a:t>
            </a:r>
            <a:endParaRPr lang="en-US" sz="1600" dirty="0">
              <a:solidFill>
                <a:srgbClr val="0000FF"/>
              </a:solidFill>
            </a:endParaRPr>
          </a:p>
        </p:txBody>
      </p:sp>
      <p:grpSp>
        <p:nvGrpSpPr>
          <p:cNvPr id="40" name="Group 39"/>
          <p:cNvGrpSpPr/>
          <p:nvPr/>
        </p:nvGrpSpPr>
        <p:grpSpPr>
          <a:xfrm>
            <a:off x="0" y="1447800"/>
            <a:ext cx="5105400" cy="5105400"/>
            <a:chOff x="0" y="1447800"/>
            <a:chExt cx="5105400" cy="5105400"/>
          </a:xfrm>
        </p:grpSpPr>
        <p:pic>
          <p:nvPicPr>
            <p:cNvPr id="5" name="Picture 4"/>
            <p:cNvPicPr>
              <a:picLocks noChangeAspect="1" noChangeArrowheads="1"/>
            </p:cNvPicPr>
            <p:nvPr/>
          </p:nvPicPr>
          <p:blipFill>
            <a:blip r:embed="rId3"/>
            <a:srcRect/>
            <a:stretch>
              <a:fillRect/>
            </a:stretch>
          </p:blipFill>
          <p:spPr bwMode="auto">
            <a:xfrm>
              <a:off x="0" y="1447800"/>
              <a:ext cx="5105400" cy="5105400"/>
            </a:xfrm>
            <a:prstGeom prst="rect">
              <a:avLst/>
            </a:prstGeom>
            <a:noFill/>
            <a:ln w="9525">
              <a:noFill/>
              <a:miter lim="800000"/>
              <a:headEnd/>
              <a:tailEnd/>
            </a:ln>
          </p:spPr>
        </p:pic>
        <p:sp>
          <p:nvSpPr>
            <p:cNvPr id="9" name="TextBox 8"/>
            <p:cNvSpPr txBox="1"/>
            <p:nvPr/>
          </p:nvSpPr>
          <p:spPr>
            <a:xfrm>
              <a:off x="3505200" y="5486400"/>
              <a:ext cx="1295400" cy="338554"/>
            </a:xfrm>
            <a:prstGeom prst="rect">
              <a:avLst/>
            </a:prstGeom>
            <a:solidFill>
              <a:schemeClr val="tx1">
                <a:lumMod val="75000"/>
                <a:lumOff val="25000"/>
                <a:alpha val="53000"/>
              </a:schemeClr>
            </a:solidFill>
          </p:spPr>
          <p:txBody>
            <a:bodyPr wrap="square" rtlCol="0">
              <a:spAutoFit/>
            </a:bodyPr>
            <a:lstStyle/>
            <a:p>
              <a:r>
                <a:rPr lang="en-US" sz="1600" dirty="0" smtClean="0">
                  <a:solidFill>
                    <a:srgbClr val="FFFF00"/>
                  </a:solidFill>
                </a:rPr>
                <a:t>VIRUS IFUs</a:t>
              </a:r>
              <a:endParaRPr lang="en-US" sz="1600" dirty="0">
                <a:solidFill>
                  <a:srgbClr val="FFFF00"/>
                </a:solidFill>
              </a:endParaRPr>
            </a:p>
          </p:txBody>
        </p:sp>
        <p:cxnSp>
          <p:nvCxnSpPr>
            <p:cNvPr id="13" name="Straight Arrow Connector 12"/>
            <p:cNvCxnSpPr/>
            <p:nvPr/>
          </p:nvCxnSpPr>
          <p:spPr>
            <a:xfrm flipH="1" flipV="1">
              <a:off x="3657600" y="3276600"/>
              <a:ext cx="228600" cy="2209800"/>
            </a:xfrm>
            <a:prstGeom prst="straightConnector1">
              <a:avLst/>
            </a:prstGeom>
            <a:ln w="31750">
              <a:solidFill>
                <a:srgbClr val="FFFF00"/>
              </a:solidFill>
              <a:tailEnd type="triangle" w="med" len="lg"/>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1143000" y="1447800"/>
              <a:ext cx="1828800" cy="338554"/>
            </a:xfrm>
            <a:prstGeom prst="rect">
              <a:avLst/>
            </a:prstGeom>
            <a:solidFill>
              <a:schemeClr val="tx1">
                <a:lumMod val="75000"/>
                <a:lumOff val="25000"/>
                <a:alpha val="53000"/>
              </a:schemeClr>
            </a:solidFill>
          </p:spPr>
          <p:txBody>
            <a:bodyPr wrap="square" rtlCol="0">
              <a:spAutoFit/>
            </a:bodyPr>
            <a:lstStyle/>
            <a:p>
              <a:r>
                <a:rPr lang="en-US" sz="1600" dirty="0" smtClean="0">
                  <a:solidFill>
                    <a:srgbClr val="FFFF00"/>
                  </a:solidFill>
                </a:rPr>
                <a:t>HRS or HPF  feed</a:t>
              </a:r>
              <a:endParaRPr lang="en-US" sz="1600" dirty="0">
                <a:solidFill>
                  <a:srgbClr val="FFFF00"/>
                </a:solidFill>
              </a:endParaRPr>
            </a:p>
          </p:txBody>
        </p:sp>
        <p:cxnSp>
          <p:nvCxnSpPr>
            <p:cNvPr id="23" name="Straight Arrow Connector 22"/>
            <p:cNvCxnSpPr/>
            <p:nvPr/>
          </p:nvCxnSpPr>
          <p:spPr>
            <a:xfrm flipV="1">
              <a:off x="2971800" y="3124201"/>
              <a:ext cx="381000" cy="838199"/>
            </a:xfrm>
            <a:prstGeom prst="straightConnector1">
              <a:avLst/>
            </a:prstGeom>
            <a:ln w="31750">
              <a:solidFill>
                <a:srgbClr val="FFFF00"/>
              </a:solidFill>
              <a:tailEnd type="triangle" w="med" len="lg"/>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1905000" y="3886200"/>
              <a:ext cx="1219200" cy="338554"/>
            </a:xfrm>
            <a:prstGeom prst="rect">
              <a:avLst/>
            </a:prstGeom>
            <a:noFill/>
          </p:spPr>
          <p:txBody>
            <a:bodyPr wrap="square" rtlCol="0">
              <a:spAutoFit/>
            </a:bodyPr>
            <a:lstStyle/>
            <a:p>
              <a:r>
                <a:rPr lang="en-US" sz="1600" dirty="0" smtClean="0">
                  <a:solidFill>
                    <a:srgbClr val="FFFF00"/>
                  </a:solidFill>
                </a:rPr>
                <a:t>LRS2 IFUs</a:t>
              </a:r>
              <a:endParaRPr lang="en-US" sz="1600" dirty="0">
                <a:solidFill>
                  <a:srgbClr val="FFFF00"/>
                </a:solidFill>
              </a:endParaRPr>
            </a:p>
          </p:txBody>
        </p:sp>
        <p:sp>
          <p:nvSpPr>
            <p:cNvPr id="34" name="TextBox 33"/>
            <p:cNvSpPr txBox="1"/>
            <p:nvPr/>
          </p:nvSpPr>
          <p:spPr>
            <a:xfrm>
              <a:off x="152400" y="2057400"/>
              <a:ext cx="1295400" cy="584776"/>
            </a:xfrm>
            <a:prstGeom prst="rect">
              <a:avLst/>
            </a:prstGeom>
            <a:solidFill>
              <a:schemeClr val="tx1">
                <a:lumMod val="75000"/>
                <a:lumOff val="25000"/>
                <a:alpha val="53000"/>
              </a:schemeClr>
            </a:solidFill>
          </p:spPr>
          <p:txBody>
            <a:bodyPr wrap="square" rtlCol="0">
              <a:spAutoFit/>
            </a:bodyPr>
            <a:lstStyle/>
            <a:p>
              <a:r>
                <a:rPr lang="en-US" sz="1600" dirty="0" smtClean="0">
                  <a:solidFill>
                    <a:srgbClr val="FFFF00"/>
                  </a:solidFill>
                </a:rPr>
                <a:t>Input head mount plate</a:t>
              </a:r>
              <a:endParaRPr lang="en-US" sz="1600" dirty="0">
                <a:solidFill>
                  <a:srgbClr val="FFFF00"/>
                </a:solidFill>
              </a:endParaRPr>
            </a:p>
          </p:txBody>
        </p:sp>
        <p:cxnSp>
          <p:nvCxnSpPr>
            <p:cNvPr id="33" name="Straight Arrow Connector 32"/>
            <p:cNvCxnSpPr/>
            <p:nvPr/>
          </p:nvCxnSpPr>
          <p:spPr>
            <a:xfrm>
              <a:off x="1295400" y="2362200"/>
              <a:ext cx="1143000" cy="152400"/>
            </a:xfrm>
            <a:prstGeom prst="straightConnector1">
              <a:avLst/>
            </a:prstGeom>
            <a:ln w="31750">
              <a:solidFill>
                <a:srgbClr val="FFFF00"/>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2590800" y="1752600"/>
              <a:ext cx="533400" cy="1295400"/>
            </a:xfrm>
            <a:prstGeom prst="straightConnector1">
              <a:avLst/>
            </a:prstGeom>
            <a:ln w="31750">
              <a:solidFill>
                <a:srgbClr val="FFFF00"/>
              </a:solidFill>
              <a:tailEnd type="triangle" w="med" len="lg"/>
            </a:ln>
          </p:spPr>
          <p:style>
            <a:lnRef idx="2">
              <a:schemeClr val="accent1"/>
            </a:lnRef>
            <a:fillRef idx="0">
              <a:schemeClr val="accent1"/>
            </a:fillRef>
            <a:effectRef idx="1">
              <a:schemeClr val="accent1"/>
            </a:effectRef>
            <a:fontRef idx="minor">
              <a:schemeClr val="tx1"/>
            </a:fontRef>
          </p:style>
        </p:cxnSp>
      </p:grpSp>
      <p:grpSp>
        <p:nvGrpSpPr>
          <p:cNvPr id="41" name="Group 1504"/>
          <p:cNvGrpSpPr>
            <a:grpSpLocks/>
          </p:cNvGrpSpPr>
          <p:nvPr/>
        </p:nvGrpSpPr>
        <p:grpSpPr bwMode="auto">
          <a:xfrm>
            <a:off x="5397500" y="762000"/>
            <a:ext cx="2298700" cy="2271712"/>
            <a:chOff x="1028850" y="623748"/>
            <a:chExt cx="2297901" cy="2271852"/>
          </a:xfrm>
        </p:grpSpPr>
        <p:pic>
          <p:nvPicPr>
            <p:cNvPr id="42" name="Picture 7" descr="P1170030"/>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a:xfrm rot="20211808">
              <a:off x="1028850" y="623748"/>
              <a:ext cx="2297901" cy="1926325"/>
            </a:xfrm>
            <a:prstGeom prst="ellipse">
              <a:avLst/>
            </a:prstGeom>
            <a:noFill/>
            <a:ln/>
          </p:spPr>
        </p:pic>
        <p:grpSp>
          <p:nvGrpSpPr>
            <p:cNvPr id="43" name="Group 1482"/>
            <p:cNvGrpSpPr>
              <a:grpSpLocks/>
            </p:cNvGrpSpPr>
            <p:nvPr/>
          </p:nvGrpSpPr>
          <p:grpSpPr bwMode="auto">
            <a:xfrm>
              <a:off x="1945672" y="2511623"/>
              <a:ext cx="1178528" cy="383977"/>
              <a:chOff x="6172200" y="1219200"/>
              <a:chExt cx="1178528" cy="383977"/>
            </a:xfrm>
          </p:grpSpPr>
          <p:sp>
            <p:nvSpPr>
              <p:cNvPr id="44" name="Line 65"/>
              <p:cNvSpPr>
                <a:spLocks noChangeShapeType="1"/>
              </p:cNvSpPr>
              <p:nvPr/>
            </p:nvSpPr>
            <p:spPr bwMode="auto">
              <a:xfrm>
                <a:off x="6781800" y="1219200"/>
                <a:ext cx="198438"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 name="Text Box 66"/>
              <p:cNvSpPr txBox="1">
                <a:spLocks noChangeArrowheads="1"/>
              </p:cNvSpPr>
              <p:nvPr/>
            </p:nvSpPr>
            <p:spPr bwMode="auto">
              <a:xfrm>
                <a:off x="6172200" y="1295400"/>
                <a:ext cx="11785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r>
                  <a:rPr lang="en-US" sz="1400" dirty="0">
                    <a:solidFill>
                      <a:srgbClr val="0000FF"/>
                    </a:solidFill>
                  </a:rPr>
                  <a:t>1.5” fiber </a:t>
                </a:r>
                <a:r>
                  <a:rPr lang="en-US" sz="1400" dirty="0" err="1">
                    <a:solidFill>
                      <a:srgbClr val="0000FF"/>
                    </a:solidFill>
                  </a:rPr>
                  <a:t>dia</a:t>
                </a:r>
                <a:endParaRPr lang="en-US" sz="1400" dirty="0">
                  <a:solidFill>
                    <a:srgbClr val="0000FF"/>
                  </a:solidFill>
                </a:endParaRPr>
              </a:p>
            </p:txBody>
          </p:sp>
        </p:grpSp>
      </p:grpSp>
      <p:sp>
        <p:nvSpPr>
          <p:cNvPr id="46" name="TextBox 1075"/>
          <p:cNvSpPr txBox="1">
            <a:spLocks noChangeArrowheads="1"/>
          </p:cNvSpPr>
          <p:nvPr/>
        </p:nvSpPr>
        <p:spPr bwMode="auto">
          <a:xfrm>
            <a:off x="7543800" y="1219200"/>
            <a:ext cx="1676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algn="ctr" eaLnBrk="1" hangingPunct="1"/>
            <a:r>
              <a:rPr lang="en-US" sz="1400" dirty="0">
                <a:solidFill>
                  <a:srgbClr val="0000FF"/>
                </a:solidFill>
              </a:rPr>
              <a:t>1.5” </a:t>
            </a:r>
            <a:r>
              <a:rPr lang="en-US" sz="1400" dirty="0" err="1">
                <a:solidFill>
                  <a:srgbClr val="0000FF"/>
                </a:solidFill>
              </a:rPr>
              <a:t>dia</a:t>
            </a:r>
            <a:r>
              <a:rPr lang="en-US" sz="1400" dirty="0">
                <a:solidFill>
                  <a:srgbClr val="0000FF"/>
                </a:solidFill>
              </a:rPr>
              <a:t> fibers in 1/3 fill hexagonal close pack</a:t>
            </a:r>
          </a:p>
        </p:txBody>
      </p:sp>
    </p:spTree>
    <p:extLst>
      <p:ext uri="{BB962C8B-B14F-4D97-AF65-F5344CB8AC3E}">
        <p14:creationId xmlns:p14="http://schemas.microsoft.com/office/powerpoint/2010/main" val="1035528152"/>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4" name="Picture 3" descr="IMG_8024.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grpSp>
          <p:nvGrpSpPr>
            <p:cNvPr id="3" name="Group 2"/>
            <p:cNvGrpSpPr>
              <a:grpSpLocks noChangeAspect="1"/>
            </p:cNvGrpSpPr>
            <p:nvPr/>
          </p:nvGrpSpPr>
          <p:grpSpPr bwMode="auto">
            <a:xfrm>
              <a:off x="2133600" y="1143000"/>
              <a:ext cx="4775050" cy="4779264"/>
              <a:chOff x="1878312" y="2556717"/>
              <a:chExt cx="3555295" cy="3559182"/>
            </a:xfrm>
          </p:grpSpPr>
          <p:grpSp>
            <p:nvGrpSpPr>
              <p:cNvPr id="5" name="Group 75"/>
              <p:cNvGrpSpPr>
                <a:grpSpLocks noChangeAspect="1"/>
              </p:cNvGrpSpPr>
              <p:nvPr/>
            </p:nvGrpSpPr>
            <p:grpSpPr bwMode="auto">
              <a:xfrm>
                <a:off x="1878312" y="4009480"/>
                <a:ext cx="296522" cy="297020"/>
                <a:chOff x="5161262" y="1756832"/>
                <a:chExt cx="456186" cy="456954"/>
              </a:xfrm>
            </p:grpSpPr>
            <p:sp>
              <p:nvSpPr>
                <p:cNvPr id="278" name="Rectangle 277"/>
                <p:cNvSpPr>
                  <a:spLocks noChangeAspect="1"/>
                </p:cNvSpPr>
                <p:nvPr/>
              </p:nvSpPr>
              <p:spPr>
                <a:xfrm>
                  <a:off x="5239400" y="183468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9" name="Oval 278"/>
                <p:cNvSpPr>
                  <a:spLocks noChangeAspect="1"/>
                </p:cNvSpPr>
                <p:nvPr/>
              </p:nvSpPr>
              <p:spPr>
                <a:xfrm>
                  <a:off x="5161262" y="175652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6" name="Group 78"/>
              <p:cNvGrpSpPr>
                <a:grpSpLocks noChangeAspect="1"/>
              </p:cNvGrpSpPr>
              <p:nvPr/>
            </p:nvGrpSpPr>
            <p:grpSpPr bwMode="auto">
              <a:xfrm>
                <a:off x="2240262" y="4009480"/>
                <a:ext cx="296522" cy="297020"/>
                <a:chOff x="5161262" y="1756832"/>
                <a:chExt cx="456186" cy="456954"/>
              </a:xfrm>
            </p:grpSpPr>
            <p:sp>
              <p:nvSpPr>
                <p:cNvPr id="276" name="Rectangle 275"/>
                <p:cNvSpPr>
                  <a:spLocks noChangeAspect="1"/>
                </p:cNvSpPr>
                <p:nvPr/>
              </p:nvSpPr>
              <p:spPr>
                <a:xfrm>
                  <a:off x="5239289" y="183468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 name="Oval 276"/>
                <p:cNvSpPr>
                  <a:spLocks noChangeAspect="1"/>
                </p:cNvSpPr>
                <p:nvPr/>
              </p:nvSpPr>
              <p:spPr>
                <a:xfrm>
                  <a:off x="5161151" y="175652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 name="Group 84"/>
              <p:cNvGrpSpPr>
                <a:grpSpLocks noChangeAspect="1"/>
              </p:cNvGrpSpPr>
              <p:nvPr/>
            </p:nvGrpSpPr>
            <p:grpSpPr bwMode="auto">
              <a:xfrm>
                <a:off x="2964162" y="4010910"/>
                <a:ext cx="296522" cy="297020"/>
                <a:chOff x="5161262" y="1756832"/>
                <a:chExt cx="456186" cy="456954"/>
              </a:xfrm>
            </p:grpSpPr>
            <p:sp>
              <p:nvSpPr>
                <p:cNvPr id="274" name="Rectangle 273"/>
                <p:cNvSpPr>
                  <a:spLocks noChangeAspect="1"/>
                </p:cNvSpPr>
                <p:nvPr/>
              </p:nvSpPr>
              <p:spPr>
                <a:xfrm>
                  <a:off x="5239069" y="1834925"/>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5" name="Oval 274"/>
                <p:cNvSpPr>
                  <a:spLocks noChangeAspect="1"/>
                </p:cNvSpPr>
                <p:nvPr/>
              </p:nvSpPr>
              <p:spPr>
                <a:xfrm>
                  <a:off x="5160931" y="1756770"/>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 name="Group 108"/>
              <p:cNvGrpSpPr>
                <a:grpSpLocks noChangeAspect="1"/>
              </p:cNvGrpSpPr>
              <p:nvPr/>
            </p:nvGrpSpPr>
            <p:grpSpPr bwMode="auto">
              <a:xfrm>
                <a:off x="2600097" y="4006305"/>
                <a:ext cx="296522" cy="297020"/>
                <a:chOff x="5161262" y="1756832"/>
                <a:chExt cx="456186" cy="456954"/>
              </a:xfrm>
            </p:grpSpPr>
            <p:sp>
              <p:nvSpPr>
                <p:cNvPr id="272" name="Rectangle 271"/>
                <p:cNvSpPr>
                  <a:spLocks noChangeAspect="1"/>
                </p:cNvSpPr>
                <p:nvPr/>
              </p:nvSpPr>
              <p:spPr>
                <a:xfrm>
                  <a:off x="5239991" y="1834682"/>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3" name="Oval 272"/>
                <p:cNvSpPr>
                  <a:spLocks noChangeAspect="1"/>
                </p:cNvSpPr>
                <p:nvPr/>
              </p:nvSpPr>
              <p:spPr>
                <a:xfrm>
                  <a:off x="5161853" y="1756527"/>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 name="Group 128"/>
              <p:cNvGrpSpPr>
                <a:grpSpLocks noChangeAspect="1"/>
              </p:cNvGrpSpPr>
              <p:nvPr/>
            </p:nvGrpSpPr>
            <p:grpSpPr bwMode="auto">
              <a:xfrm>
                <a:off x="4413890" y="4007735"/>
                <a:ext cx="296522" cy="297020"/>
                <a:chOff x="5161262" y="1756832"/>
                <a:chExt cx="456186" cy="456954"/>
              </a:xfrm>
            </p:grpSpPr>
            <p:sp>
              <p:nvSpPr>
                <p:cNvPr id="270" name="Rectangle 269"/>
                <p:cNvSpPr>
                  <a:spLocks noChangeAspect="1"/>
                </p:cNvSpPr>
                <p:nvPr/>
              </p:nvSpPr>
              <p:spPr>
                <a:xfrm>
                  <a:off x="5238102" y="1834925"/>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Oval 270"/>
                <p:cNvSpPr>
                  <a:spLocks noChangeAspect="1"/>
                </p:cNvSpPr>
                <p:nvPr/>
              </p:nvSpPr>
              <p:spPr>
                <a:xfrm>
                  <a:off x="5162406" y="1756770"/>
                  <a:ext cx="454177"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0" name="Group 129"/>
              <p:cNvGrpSpPr>
                <a:grpSpLocks noChangeAspect="1"/>
              </p:cNvGrpSpPr>
              <p:nvPr/>
            </p:nvGrpSpPr>
            <p:grpSpPr bwMode="auto">
              <a:xfrm>
                <a:off x="4775840" y="4007735"/>
                <a:ext cx="296522" cy="297020"/>
                <a:chOff x="5161262" y="1756832"/>
                <a:chExt cx="456186" cy="456954"/>
              </a:xfrm>
            </p:grpSpPr>
            <p:sp>
              <p:nvSpPr>
                <p:cNvPr id="268" name="Rectangle 267"/>
                <p:cNvSpPr>
                  <a:spLocks noChangeAspect="1"/>
                </p:cNvSpPr>
                <p:nvPr/>
              </p:nvSpPr>
              <p:spPr>
                <a:xfrm>
                  <a:off x="5237991" y="1834925"/>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9" name="Oval 268"/>
                <p:cNvSpPr>
                  <a:spLocks noChangeAspect="1"/>
                </p:cNvSpPr>
                <p:nvPr/>
              </p:nvSpPr>
              <p:spPr>
                <a:xfrm>
                  <a:off x="5162296" y="1756770"/>
                  <a:ext cx="454177"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1" name="Group 131"/>
              <p:cNvGrpSpPr>
                <a:grpSpLocks noChangeAspect="1"/>
              </p:cNvGrpSpPr>
              <p:nvPr/>
            </p:nvGrpSpPr>
            <p:grpSpPr bwMode="auto">
              <a:xfrm>
                <a:off x="4054542" y="4007735"/>
                <a:ext cx="296522" cy="297020"/>
                <a:chOff x="5161262" y="1756832"/>
                <a:chExt cx="456186" cy="456954"/>
              </a:xfrm>
            </p:grpSpPr>
            <p:sp>
              <p:nvSpPr>
                <p:cNvPr id="266" name="Rectangle 265"/>
                <p:cNvSpPr>
                  <a:spLocks noChangeAspect="1"/>
                </p:cNvSpPr>
                <p:nvPr/>
              </p:nvSpPr>
              <p:spPr>
                <a:xfrm>
                  <a:off x="5239092" y="1834925"/>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7" name="Oval 266"/>
                <p:cNvSpPr>
                  <a:spLocks noChangeAspect="1"/>
                </p:cNvSpPr>
                <p:nvPr/>
              </p:nvSpPr>
              <p:spPr>
                <a:xfrm>
                  <a:off x="5160954" y="1756770"/>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2" name="Group 132"/>
              <p:cNvGrpSpPr>
                <a:grpSpLocks noChangeAspect="1"/>
              </p:cNvGrpSpPr>
              <p:nvPr/>
            </p:nvGrpSpPr>
            <p:grpSpPr bwMode="auto">
              <a:xfrm>
                <a:off x="5135675" y="4004560"/>
                <a:ext cx="296522" cy="297020"/>
                <a:chOff x="5161262" y="1756832"/>
                <a:chExt cx="456186" cy="456954"/>
              </a:xfrm>
            </p:grpSpPr>
            <p:sp>
              <p:nvSpPr>
                <p:cNvPr id="264" name="Rectangle 263"/>
                <p:cNvSpPr>
                  <a:spLocks noChangeAspect="1"/>
                </p:cNvSpPr>
                <p:nvPr/>
              </p:nvSpPr>
              <p:spPr>
                <a:xfrm>
                  <a:off x="5238694" y="1834925"/>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5" name="Oval 264"/>
                <p:cNvSpPr>
                  <a:spLocks noChangeAspect="1"/>
                </p:cNvSpPr>
                <p:nvPr/>
              </p:nvSpPr>
              <p:spPr>
                <a:xfrm>
                  <a:off x="5160556" y="1756770"/>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3" name="Group 143"/>
              <p:cNvGrpSpPr>
                <a:grpSpLocks/>
              </p:cNvGrpSpPr>
              <p:nvPr/>
            </p:nvGrpSpPr>
            <p:grpSpPr bwMode="auto">
              <a:xfrm>
                <a:off x="1884439" y="3638407"/>
                <a:ext cx="1741720" cy="301625"/>
                <a:chOff x="1518964" y="4006305"/>
                <a:chExt cx="1741720" cy="301625"/>
              </a:xfrm>
            </p:grpSpPr>
            <p:grpSp>
              <p:nvGrpSpPr>
                <p:cNvPr id="249" name="Group 144"/>
                <p:cNvGrpSpPr>
                  <a:grpSpLocks noChangeAspect="1"/>
                </p:cNvGrpSpPr>
                <p:nvPr/>
              </p:nvGrpSpPr>
              <p:grpSpPr bwMode="auto">
                <a:xfrm>
                  <a:off x="1878312" y="4009480"/>
                  <a:ext cx="296522" cy="297020"/>
                  <a:chOff x="5161262" y="1756832"/>
                  <a:chExt cx="456186" cy="456954"/>
                </a:xfrm>
              </p:grpSpPr>
              <p:sp>
                <p:nvSpPr>
                  <p:cNvPr id="262" name="Rectangle 261"/>
                  <p:cNvSpPr>
                    <a:spLocks noChangeAspect="1"/>
                  </p:cNvSpPr>
                  <p:nvPr/>
                </p:nvSpPr>
                <p:spPr>
                  <a:xfrm>
                    <a:off x="5238751" y="183406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3" name="Oval 262"/>
                  <p:cNvSpPr>
                    <a:spLocks noChangeAspect="1"/>
                  </p:cNvSpPr>
                  <p:nvPr/>
                </p:nvSpPr>
                <p:spPr>
                  <a:xfrm>
                    <a:off x="5160613" y="175590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50" name="Group 145"/>
                <p:cNvGrpSpPr>
                  <a:grpSpLocks noChangeAspect="1"/>
                </p:cNvGrpSpPr>
                <p:nvPr/>
              </p:nvGrpSpPr>
              <p:grpSpPr bwMode="auto">
                <a:xfrm>
                  <a:off x="2240262" y="4009480"/>
                  <a:ext cx="296522" cy="297020"/>
                  <a:chOff x="5161262" y="1756832"/>
                  <a:chExt cx="456186" cy="456954"/>
                </a:xfrm>
              </p:grpSpPr>
              <p:sp>
                <p:nvSpPr>
                  <p:cNvPr id="260" name="Rectangle 259"/>
                  <p:cNvSpPr>
                    <a:spLocks noChangeAspect="1"/>
                  </p:cNvSpPr>
                  <p:nvPr/>
                </p:nvSpPr>
                <p:spPr>
                  <a:xfrm>
                    <a:off x="5238640" y="183406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1" name="Oval 260"/>
                  <p:cNvSpPr>
                    <a:spLocks noChangeAspect="1"/>
                  </p:cNvSpPr>
                  <p:nvPr/>
                </p:nvSpPr>
                <p:spPr>
                  <a:xfrm>
                    <a:off x="5160502" y="175590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51" name="Group 146"/>
                <p:cNvGrpSpPr>
                  <a:grpSpLocks noChangeAspect="1"/>
                </p:cNvGrpSpPr>
                <p:nvPr/>
              </p:nvGrpSpPr>
              <p:grpSpPr bwMode="auto">
                <a:xfrm>
                  <a:off x="2964162" y="4010910"/>
                  <a:ext cx="296522" cy="297020"/>
                  <a:chOff x="5161262" y="1756832"/>
                  <a:chExt cx="456186" cy="456954"/>
                </a:xfrm>
              </p:grpSpPr>
              <p:sp>
                <p:nvSpPr>
                  <p:cNvPr id="258" name="Rectangle 257"/>
                  <p:cNvSpPr>
                    <a:spLocks noChangeAspect="1"/>
                  </p:cNvSpPr>
                  <p:nvPr/>
                </p:nvSpPr>
                <p:spPr>
                  <a:xfrm>
                    <a:off x="5238420" y="1834305"/>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9" name="Oval 258"/>
                  <p:cNvSpPr>
                    <a:spLocks noChangeAspect="1"/>
                  </p:cNvSpPr>
                  <p:nvPr/>
                </p:nvSpPr>
                <p:spPr>
                  <a:xfrm>
                    <a:off x="5160282" y="1756150"/>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52" name="Group 147"/>
                <p:cNvGrpSpPr>
                  <a:grpSpLocks noChangeAspect="1"/>
                </p:cNvGrpSpPr>
                <p:nvPr/>
              </p:nvGrpSpPr>
              <p:grpSpPr bwMode="auto">
                <a:xfrm>
                  <a:off x="1518964" y="4009480"/>
                  <a:ext cx="296522" cy="297020"/>
                  <a:chOff x="5161262" y="1756832"/>
                  <a:chExt cx="456186" cy="456954"/>
                </a:xfrm>
              </p:grpSpPr>
              <p:sp>
                <p:nvSpPr>
                  <p:cNvPr id="256" name="Rectangle 255"/>
                  <p:cNvSpPr>
                    <a:spLocks noChangeAspect="1"/>
                  </p:cNvSpPr>
                  <p:nvPr/>
                </p:nvSpPr>
                <p:spPr>
                  <a:xfrm>
                    <a:off x="5239741" y="183406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7" name="Oval 256"/>
                  <p:cNvSpPr>
                    <a:spLocks noChangeAspect="1"/>
                  </p:cNvSpPr>
                  <p:nvPr/>
                </p:nvSpPr>
                <p:spPr>
                  <a:xfrm>
                    <a:off x="5161603" y="175590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53" name="Group 148"/>
                <p:cNvGrpSpPr>
                  <a:grpSpLocks noChangeAspect="1"/>
                </p:cNvGrpSpPr>
                <p:nvPr/>
              </p:nvGrpSpPr>
              <p:grpSpPr bwMode="auto">
                <a:xfrm>
                  <a:off x="2600097" y="4006305"/>
                  <a:ext cx="296522" cy="297020"/>
                  <a:chOff x="5161262" y="1756832"/>
                  <a:chExt cx="456186" cy="456954"/>
                </a:xfrm>
              </p:grpSpPr>
              <p:sp>
                <p:nvSpPr>
                  <p:cNvPr id="254" name="Rectangle 253"/>
                  <p:cNvSpPr>
                    <a:spLocks noChangeAspect="1"/>
                  </p:cNvSpPr>
                  <p:nvPr/>
                </p:nvSpPr>
                <p:spPr>
                  <a:xfrm>
                    <a:off x="5239342" y="1834062"/>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5" name="Oval 254"/>
                  <p:cNvSpPr>
                    <a:spLocks noChangeAspect="1"/>
                  </p:cNvSpPr>
                  <p:nvPr/>
                </p:nvSpPr>
                <p:spPr>
                  <a:xfrm>
                    <a:off x="5161204" y="1755907"/>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14" name="Group 159"/>
              <p:cNvGrpSpPr>
                <a:grpSpLocks/>
              </p:cNvGrpSpPr>
              <p:nvPr/>
            </p:nvGrpSpPr>
            <p:grpSpPr bwMode="auto">
              <a:xfrm>
                <a:off x="3690477" y="3643327"/>
                <a:ext cx="1741720" cy="301625"/>
                <a:chOff x="1518964" y="4006305"/>
                <a:chExt cx="1741720" cy="301625"/>
              </a:xfrm>
            </p:grpSpPr>
            <p:grpSp>
              <p:nvGrpSpPr>
                <p:cNvPr id="234" name="Group 160"/>
                <p:cNvGrpSpPr>
                  <a:grpSpLocks noChangeAspect="1"/>
                </p:cNvGrpSpPr>
                <p:nvPr/>
              </p:nvGrpSpPr>
              <p:grpSpPr bwMode="auto">
                <a:xfrm>
                  <a:off x="1878312" y="4009480"/>
                  <a:ext cx="296522" cy="297020"/>
                  <a:chOff x="5161262" y="1756832"/>
                  <a:chExt cx="456186" cy="456954"/>
                </a:xfrm>
              </p:grpSpPr>
              <p:sp>
                <p:nvSpPr>
                  <p:cNvPr id="247" name="Rectangle 246"/>
                  <p:cNvSpPr>
                    <a:spLocks noChangeAspect="1"/>
                  </p:cNvSpPr>
                  <p:nvPr/>
                </p:nvSpPr>
                <p:spPr>
                  <a:xfrm>
                    <a:off x="5239026" y="1833820"/>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8" name="Oval 247"/>
                  <p:cNvSpPr>
                    <a:spLocks noChangeAspect="1"/>
                  </p:cNvSpPr>
                  <p:nvPr/>
                </p:nvSpPr>
                <p:spPr>
                  <a:xfrm>
                    <a:off x="5160888" y="1755666"/>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35" name="Group 161"/>
                <p:cNvGrpSpPr>
                  <a:grpSpLocks noChangeAspect="1"/>
                </p:cNvGrpSpPr>
                <p:nvPr/>
              </p:nvGrpSpPr>
              <p:grpSpPr bwMode="auto">
                <a:xfrm>
                  <a:off x="2240262" y="4009480"/>
                  <a:ext cx="296522" cy="297020"/>
                  <a:chOff x="5161262" y="1756832"/>
                  <a:chExt cx="456186" cy="456954"/>
                </a:xfrm>
              </p:grpSpPr>
              <p:sp>
                <p:nvSpPr>
                  <p:cNvPr id="245" name="Rectangle 244"/>
                  <p:cNvSpPr>
                    <a:spLocks noChangeAspect="1"/>
                  </p:cNvSpPr>
                  <p:nvPr/>
                </p:nvSpPr>
                <p:spPr>
                  <a:xfrm>
                    <a:off x="5238915" y="1833820"/>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6" name="Oval 245"/>
                  <p:cNvSpPr>
                    <a:spLocks noChangeAspect="1"/>
                  </p:cNvSpPr>
                  <p:nvPr/>
                </p:nvSpPr>
                <p:spPr>
                  <a:xfrm>
                    <a:off x="5160777" y="1755666"/>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36" name="Group 162"/>
                <p:cNvGrpSpPr>
                  <a:grpSpLocks noChangeAspect="1"/>
                </p:cNvGrpSpPr>
                <p:nvPr/>
              </p:nvGrpSpPr>
              <p:grpSpPr bwMode="auto">
                <a:xfrm>
                  <a:off x="2964162" y="4010910"/>
                  <a:ext cx="296522" cy="297020"/>
                  <a:chOff x="5161262" y="1756832"/>
                  <a:chExt cx="456186" cy="456954"/>
                </a:xfrm>
              </p:grpSpPr>
              <p:sp>
                <p:nvSpPr>
                  <p:cNvPr id="243" name="Rectangle 242"/>
                  <p:cNvSpPr>
                    <a:spLocks noChangeAspect="1"/>
                  </p:cNvSpPr>
                  <p:nvPr/>
                </p:nvSpPr>
                <p:spPr>
                  <a:xfrm>
                    <a:off x="5238696" y="1834062"/>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4" name="Oval 243"/>
                  <p:cNvSpPr>
                    <a:spLocks noChangeAspect="1"/>
                  </p:cNvSpPr>
                  <p:nvPr/>
                </p:nvSpPr>
                <p:spPr>
                  <a:xfrm>
                    <a:off x="5160558" y="1755907"/>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37" name="Group 163"/>
                <p:cNvGrpSpPr>
                  <a:grpSpLocks noChangeAspect="1"/>
                </p:cNvGrpSpPr>
                <p:nvPr/>
              </p:nvGrpSpPr>
              <p:grpSpPr bwMode="auto">
                <a:xfrm>
                  <a:off x="1518964" y="4009480"/>
                  <a:ext cx="296522" cy="297020"/>
                  <a:chOff x="5161262" y="1756832"/>
                  <a:chExt cx="456186" cy="456954"/>
                </a:xfrm>
              </p:grpSpPr>
              <p:sp>
                <p:nvSpPr>
                  <p:cNvPr id="241" name="Rectangle 240"/>
                  <p:cNvSpPr>
                    <a:spLocks noChangeAspect="1"/>
                  </p:cNvSpPr>
                  <p:nvPr/>
                </p:nvSpPr>
                <p:spPr>
                  <a:xfrm>
                    <a:off x="5240017" y="1833820"/>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2" name="Oval 241"/>
                  <p:cNvSpPr>
                    <a:spLocks noChangeAspect="1"/>
                  </p:cNvSpPr>
                  <p:nvPr/>
                </p:nvSpPr>
                <p:spPr>
                  <a:xfrm>
                    <a:off x="5161879" y="1755666"/>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38" name="Group 164"/>
                <p:cNvGrpSpPr>
                  <a:grpSpLocks noChangeAspect="1"/>
                </p:cNvGrpSpPr>
                <p:nvPr/>
              </p:nvGrpSpPr>
              <p:grpSpPr bwMode="auto">
                <a:xfrm>
                  <a:off x="2600097" y="4006305"/>
                  <a:ext cx="296522" cy="297020"/>
                  <a:chOff x="5161262" y="1756832"/>
                  <a:chExt cx="456186" cy="456954"/>
                </a:xfrm>
              </p:grpSpPr>
              <p:sp>
                <p:nvSpPr>
                  <p:cNvPr id="239" name="Rectangle 238"/>
                  <p:cNvSpPr>
                    <a:spLocks noChangeAspect="1"/>
                  </p:cNvSpPr>
                  <p:nvPr/>
                </p:nvSpPr>
                <p:spPr>
                  <a:xfrm>
                    <a:off x="5239617" y="1833820"/>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0" name="Oval 239"/>
                  <p:cNvSpPr>
                    <a:spLocks noChangeAspect="1"/>
                  </p:cNvSpPr>
                  <p:nvPr/>
                </p:nvSpPr>
                <p:spPr>
                  <a:xfrm>
                    <a:off x="5161479" y="1755666"/>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15" name="Group 225"/>
              <p:cNvGrpSpPr>
                <a:grpSpLocks noChangeAspect="1"/>
              </p:cNvGrpSpPr>
              <p:nvPr/>
            </p:nvGrpSpPr>
            <p:grpSpPr bwMode="auto">
              <a:xfrm>
                <a:off x="2243787" y="4729167"/>
                <a:ext cx="296522" cy="297020"/>
                <a:chOff x="5161262" y="1756832"/>
                <a:chExt cx="456186" cy="456954"/>
              </a:xfrm>
            </p:grpSpPr>
            <p:sp>
              <p:nvSpPr>
                <p:cNvPr id="232" name="Rectangle 231"/>
                <p:cNvSpPr>
                  <a:spLocks noChangeAspect="1"/>
                </p:cNvSpPr>
                <p:nvPr/>
              </p:nvSpPr>
              <p:spPr>
                <a:xfrm>
                  <a:off x="5238751" y="1833838"/>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Oval 232"/>
                <p:cNvSpPr>
                  <a:spLocks noChangeAspect="1"/>
                </p:cNvSpPr>
                <p:nvPr/>
              </p:nvSpPr>
              <p:spPr>
                <a:xfrm>
                  <a:off x="5160613" y="1755684"/>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6" name="Group 226"/>
              <p:cNvGrpSpPr>
                <a:grpSpLocks noChangeAspect="1"/>
              </p:cNvGrpSpPr>
              <p:nvPr/>
            </p:nvGrpSpPr>
            <p:grpSpPr bwMode="auto">
              <a:xfrm>
                <a:off x="2605737" y="4729167"/>
                <a:ext cx="296522" cy="297020"/>
                <a:chOff x="5161262" y="1756832"/>
                <a:chExt cx="456186" cy="456954"/>
              </a:xfrm>
            </p:grpSpPr>
            <p:sp>
              <p:nvSpPr>
                <p:cNvPr id="230" name="Rectangle 229"/>
                <p:cNvSpPr>
                  <a:spLocks noChangeAspect="1"/>
                </p:cNvSpPr>
                <p:nvPr/>
              </p:nvSpPr>
              <p:spPr>
                <a:xfrm>
                  <a:off x="5238640" y="1833838"/>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Oval 230"/>
                <p:cNvSpPr>
                  <a:spLocks noChangeAspect="1"/>
                </p:cNvSpPr>
                <p:nvPr/>
              </p:nvSpPr>
              <p:spPr>
                <a:xfrm>
                  <a:off x="5160502" y="1755684"/>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 name="Group 228"/>
              <p:cNvGrpSpPr>
                <a:grpSpLocks noChangeAspect="1"/>
              </p:cNvGrpSpPr>
              <p:nvPr/>
            </p:nvGrpSpPr>
            <p:grpSpPr bwMode="auto">
              <a:xfrm>
                <a:off x="1884439" y="4729167"/>
                <a:ext cx="296522" cy="297020"/>
                <a:chOff x="5161262" y="1756832"/>
                <a:chExt cx="456186" cy="456954"/>
              </a:xfrm>
            </p:grpSpPr>
            <p:sp>
              <p:nvSpPr>
                <p:cNvPr id="228" name="Rectangle 227"/>
                <p:cNvSpPr>
                  <a:spLocks noChangeAspect="1"/>
                </p:cNvSpPr>
                <p:nvPr/>
              </p:nvSpPr>
              <p:spPr>
                <a:xfrm>
                  <a:off x="5239741" y="1833838"/>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9" name="Oval 228"/>
                <p:cNvSpPr>
                  <a:spLocks noChangeAspect="1"/>
                </p:cNvSpPr>
                <p:nvPr/>
              </p:nvSpPr>
              <p:spPr>
                <a:xfrm>
                  <a:off x="5161603" y="1755684"/>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8" name="Group 229"/>
              <p:cNvGrpSpPr>
                <a:grpSpLocks noChangeAspect="1"/>
              </p:cNvGrpSpPr>
              <p:nvPr/>
            </p:nvGrpSpPr>
            <p:grpSpPr bwMode="auto">
              <a:xfrm>
                <a:off x="2965572" y="4725992"/>
                <a:ext cx="296522" cy="297020"/>
                <a:chOff x="5161262" y="1756832"/>
                <a:chExt cx="456186" cy="456954"/>
              </a:xfrm>
            </p:grpSpPr>
            <p:sp>
              <p:nvSpPr>
                <p:cNvPr id="226" name="Rectangle 225"/>
                <p:cNvSpPr>
                  <a:spLocks noChangeAspect="1"/>
                </p:cNvSpPr>
                <p:nvPr/>
              </p:nvSpPr>
              <p:spPr>
                <a:xfrm>
                  <a:off x="5239340" y="1833838"/>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7" name="Oval 226"/>
                <p:cNvSpPr>
                  <a:spLocks noChangeAspect="1"/>
                </p:cNvSpPr>
                <p:nvPr/>
              </p:nvSpPr>
              <p:spPr>
                <a:xfrm>
                  <a:off x="5161202" y="1755684"/>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9" name="Group 210"/>
              <p:cNvGrpSpPr>
                <a:grpSpLocks noChangeAspect="1"/>
              </p:cNvGrpSpPr>
              <p:nvPr/>
            </p:nvGrpSpPr>
            <p:grpSpPr bwMode="auto">
              <a:xfrm>
                <a:off x="4049825" y="4734087"/>
                <a:ext cx="296522" cy="297020"/>
                <a:chOff x="5161262" y="1756832"/>
                <a:chExt cx="456186" cy="456954"/>
              </a:xfrm>
            </p:grpSpPr>
            <p:sp>
              <p:nvSpPr>
                <p:cNvPr id="224" name="Rectangle 223"/>
                <p:cNvSpPr>
                  <a:spLocks noChangeAspect="1"/>
                </p:cNvSpPr>
                <p:nvPr/>
              </p:nvSpPr>
              <p:spPr>
                <a:xfrm>
                  <a:off x="5239025" y="1836038"/>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5" name="Oval 224"/>
                <p:cNvSpPr>
                  <a:spLocks noChangeAspect="1"/>
                </p:cNvSpPr>
                <p:nvPr/>
              </p:nvSpPr>
              <p:spPr>
                <a:xfrm>
                  <a:off x="5160887" y="1757884"/>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0" name="Group 211"/>
              <p:cNvGrpSpPr>
                <a:grpSpLocks noChangeAspect="1"/>
              </p:cNvGrpSpPr>
              <p:nvPr/>
            </p:nvGrpSpPr>
            <p:grpSpPr bwMode="auto">
              <a:xfrm>
                <a:off x="4411775" y="4734087"/>
                <a:ext cx="296522" cy="297020"/>
                <a:chOff x="5161262" y="1756832"/>
                <a:chExt cx="456186" cy="456954"/>
              </a:xfrm>
            </p:grpSpPr>
            <p:sp>
              <p:nvSpPr>
                <p:cNvPr id="222" name="Rectangle 221"/>
                <p:cNvSpPr>
                  <a:spLocks noChangeAspect="1"/>
                </p:cNvSpPr>
                <p:nvPr/>
              </p:nvSpPr>
              <p:spPr>
                <a:xfrm>
                  <a:off x="5238915" y="1836038"/>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3" name="Oval 222"/>
                <p:cNvSpPr>
                  <a:spLocks noChangeAspect="1"/>
                </p:cNvSpPr>
                <p:nvPr/>
              </p:nvSpPr>
              <p:spPr>
                <a:xfrm>
                  <a:off x="5160777" y="1757884"/>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1" name="Group 212"/>
              <p:cNvGrpSpPr>
                <a:grpSpLocks noChangeAspect="1"/>
              </p:cNvGrpSpPr>
              <p:nvPr/>
            </p:nvGrpSpPr>
            <p:grpSpPr bwMode="auto">
              <a:xfrm>
                <a:off x="5135675" y="4735517"/>
                <a:ext cx="296522" cy="297020"/>
                <a:chOff x="5161262" y="1756832"/>
                <a:chExt cx="456186" cy="456954"/>
              </a:xfrm>
            </p:grpSpPr>
            <p:sp>
              <p:nvSpPr>
                <p:cNvPr id="220" name="Rectangle 219"/>
                <p:cNvSpPr>
                  <a:spLocks noChangeAspect="1"/>
                </p:cNvSpPr>
                <p:nvPr/>
              </p:nvSpPr>
              <p:spPr>
                <a:xfrm>
                  <a:off x="5238694" y="1833838"/>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1" name="Oval 220"/>
                <p:cNvSpPr>
                  <a:spLocks noChangeAspect="1"/>
                </p:cNvSpPr>
                <p:nvPr/>
              </p:nvSpPr>
              <p:spPr>
                <a:xfrm>
                  <a:off x="5160556" y="1755684"/>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2" name="Group 214"/>
              <p:cNvGrpSpPr>
                <a:grpSpLocks noChangeAspect="1"/>
              </p:cNvGrpSpPr>
              <p:nvPr/>
            </p:nvGrpSpPr>
            <p:grpSpPr bwMode="auto">
              <a:xfrm>
                <a:off x="4771610" y="4730912"/>
                <a:ext cx="296522" cy="297020"/>
                <a:chOff x="5161262" y="1756832"/>
                <a:chExt cx="456186" cy="456954"/>
              </a:xfrm>
            </p:grpSpPr>
            <p:sp>
              <p:nvSpPr>
                <p:cNvPr id="218" name="Rectangle 217"/>
                <p:cNvSpPr>
                  <a:spLocks noChangeAspect="1"/>
                </p:cNvSpPr>
                <p:nvPr/>
              </p:nvSpPr>
              <p:spPr>
                <a:xfrm>
                  <a:off x="5239615" y="1836038"/>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9" name="Oval 218"/>
                <p:cNvSpPr>
                  <a:spLocks noChangeAspect="1"/>
                </p:cNvSpPr>
                <p:nvPr/>
              </p:nvSpPr>
              <p:spPr>
                <a:xfrm>
                  <a:off x="5161477" y="1757884"/>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3" name="Group 241"/>
              <p:cNvGrpSpPr>
                <a:grpSpLocks noChangeAspect="1"/>
              </p:cNvGrpSpPr>
              <p:nvPr/>
            </p:nvGrpSpPr>
            <p:grpSpPr bwMode="auto">
              <a:xfrm>
                <a:off x="1879722" y="4373567"/>
                <a:ext cx="296522" cy="297020"/>
                <a:chOff x="5161262" y="1756832"/>
                <a:chExt cx="456186" cy="456954"/>
              </a:xfrm>
            </p:grpSpPr>
            <p:sp>
              <p:nvSpPr>
                <p:cNvPr id="216" name="Rectangle 215"/>
                <p:cNvSpPr>
                  <a:spLocks noChangeAspect="1"/>
                </p:cNvSpPr>
                <p:nvPr/>
              </p:nvSpPr>
              <p:spPr>
                <a:xfrm>
                  <a:off x="5239672" y="1833838"/>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7" name="Oval 216"/>
                <p:cNvSpPr>
                  <a:spLocks noChangeAspect="1"/>
                </p:cNvSpPr>
                <p:nvPr/>
              </p:nvSpPr>
              <p:spPr>
                <a:xfrm>
                  <a:off x="5161534" y="1755684"/>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4" name="Group 242"/>
              <p:cNvGrpSpPr>
                <a:grpSpLocks noChangeAspect="1"/>
              </p:cNvGrpSpPr>
              <p:nvPr/>
            </p:nvGrpSpPr>
            <p:grpSpPr bwMode="auto">
              <a:xfrm>
                <a:off x="2241672" y="4373567"/>
                <a:ext cx="296522" cy="297020"/>
                <a:chOff x="5161262" y="1756832"/>
                <a:chExt cx="456186" cy="456954"/>
              </a:xfrm>
            </p:grpSpPr>
            <p:sp>
              <p:nvSpPr>
                <p:cNvPr id="214" name="Rectangle 213"/>
                <p:cNvSpPr>
                  <a:spLocks noChangeAspect="1"/>
                </p:cNvSpPr>
                <p:nvPr/>
              </p:nvSpPr>
              <p:spPr>
                <a:xfrm>
                  <a:off x="5239562" y="1833838"/>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5" name="Oval 214"/>
                <p:cNvSpPr>
                  <a:spLocks noChangeAspect="1"/>
                </p:cNvSpPr>
                <p:nvPr/>
              </p:nvSpPr>
              <p:spPr>
                <a:xfrm>
                  <a:off x="5161424" y="1755684"/>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5" name="Group 243"/>
              <p:cNvGrpSpPr>
                <a:grpSpLocks noChangeAspect="1"/>
              </p:cNvGrpSpPr>
              <p:nvPr/>
            </p:nvGrpSpPr>
            <p:grpSpPr bwMode="auto">
              <a:xfrm>
                <a:off x="2965572" y="4374997"/>
                <a:ext cx="296522" cy="297020"/>
                <a:chOff x="5161262" y="1756832"/>
                <a:chExt cx="456186" cy="456954"/>
              </a:xfrm>
            </p:grpSpPr>
            <p:sp>
              <p:nvSpPr>
                <p:cNvPr id="212" name="Rectangle 211"/>
                <p:cNvSpPr>
                  <a:spLocks noChangeAspect="1"/>
                </p:cNvSpPr>
                <p:nvPr/>
              </p:nvSpPr>
              <p:spPr>
                <a:xfrm>
                  <a:off x="5239340" y="1834080"/>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3" name="Oval 212"/>
                <p:cNvSpPr>
                  <a:spLocks noChangeAspect="1"/>
                </p:cNvSpPr>
                <p:nvPr/>
              </p:nvSpPr>
              <p:spPr>
                <a:xfrm>
                  <a:off x="5161202" y="1755926"/>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6" name="Group 245"/>
              <p:cNvGrpSpPr>
                <a:grpSpLocks noChangeAspect="1"/>
              </p:cNvGrpSpPr>
              <p:nvPr/>
            </p:nvGrpSpPr>
            <p:grpSpPr bwMode="auto">
              <a:xfrm>
                <a:off x="2601507" y="4370392"/>
                <a:ext cx="296522" cy="297020"/>
                <a:chOff x="5161262" y="1756832"/>
                <a:chExt cx="456186" cy="456954"/>
              </a:xfrm>
            </p:grpSpPr>
            <p:sp>
              <p:nvSpPr>
                <p:cNvPr id="210" name="Rectangle 209"/>
                <p:cNvSpPr>
                  <a:spLocks noChangeAspect="1"/>
                </p:cNvSpPr>
                <p:nvPr/>
              </p:nvSpPr>
              <p:spPr>
                <a:xfrm>
                  <a:off x="5237822" y="1833838"/>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1" name="Oval 210"/>
                <p:cNvSpPr>
                  <a:spLocks noChangeAspect="1"/>
                </p:cNvSpPr>
                <p:nvPr/>
              </p:nvSpPr>
              <p:spPr>
                <a:xfrm>
                  <a:off x="5162126" y="1755684"/>
                  <a:ext cx="454177"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7" name="Group 257"/>
              <p:cNvGrpSpPr>
                <a:grpSpLocks noChangeAspect="1"/>
              </p:cNvGrpSpPr>
              <p:nvPr/>
            </p:nvGrpSpPr>
            <p:grpSpPr bwMode="auto">
              <a:xfrm>
                <a:off x="4415300" y="4371822"/>
                <a:ext cx="296522" cy="297020"/>
                <a:chOff x="5161262" y="1756832"/>
                <a:chExt cx="456186" cy="456954"/>
              </a:xfrm>
            </p:grpSpPr>
            <p:sp>
              <p:nvSpPr>
                <p:cNvPr id="208" name="Rectangle 207"/>
                <p:cNvSpPr>
                  <a:spLocks noChangeAspect="1"/>
                </p:cNvSpPr>
                <p:nvPr/>
              </p:nvSpPr>
              <p:spPr>
                <a:xfrm>
                  <a:off x="5238376" y="1834080"/>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9" name="Oval 208"/>
                <p:cNvSpPr>
                  <a:spLocks noChangeAspect="1"/>
                </p:cNvSpPr>
                <p:nvPr/>
              </p:nvSpPr>
              <p:spPr>
                <a:xfrm>
                  <a:off x="5160238" y="1755926"/>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8" name="Group 258"/>
              <p:cNvGrpSpPr>
                <a:grpSpLocks noChangeAspect="1"/>
              </p:cNvGrpSpPr>
              <p:nvPr/>
            </p:nvGrpSpPr>
            <p:grpSpPr bwMode="auto">
              <a:xfrm>
                <a:off x="4777250" y="4371822"/>
                <a:ext cx="296522" cy="297020"/>
                <a:chOff x="5161262" y="1756832"/>
                <a:chExt cx="456186" cy="456954"/>
              </a:xfrm>
            </p:grpSpPr>
            <p:sp>
              <p:nvSpPr>
                <p:cNvPr id="206" name="Rectangle 205"/>
                <p:cNvSpPr>
                  <a:spLocks noChangeAspect="1"/>
                </p:cNvSpPr>
                <p:nvPr/>
              </p:nvSpPr>
              <p:spPr>
                <a:xfrm>
                  <a:off x="5238265" y="1834080"/>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7" name="Oval 206"/>
                <p:cNvSpPr>
                  <a:spLocks noChangeAspect="1"/>
                </p:cNvSpPr>
                <p:nvPr/>
              </p:nvSpPr>
              <p:spPr>
                <a:xfrm>
                  <a:off x="5160127" y="1755926"/>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9" name="Group 260"/>
              <p:cNvGrpSpPr>
                <a:grpSpLocks noChangeAspect="1"/>
              </p:cNvGrpSpPr>
              <p:nvPr/>
            </p:nvGrpSpPr>
            <p:grpSpPr bwMode="auto">
              <a:xfrm>
                <a:off x="4055952" y="4371822"/>
                <a:ext cx="296522" cy="297020"/>
                <a:chOff x="5161262" y="1756832"/>
                <a:chExt cx="456186" cy="456954"/>
              </a:xfrm>
            </p:grpSpPr>
            <p:sp>
              <p:nvSpPr>
                <p:cNvPr id="204" name="Rectangle 203"/>
                <p:cNvSpPr>
                  <a:spLocks noChangeAspect="1"/>
                </p:cNvSpPr>
                <p:nvPr/>
              </p:nvSpPr>
              <p:spPr>
                <a:xfrm>
                  <a:off x="5239366" y="1834080"/>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5" name="Oval 204"/>
                <p:cNvSpPr>
                  <a:spLocks noChangeAspect="1"/>
                </p:cNvSpPr>
                <p:nvPr/>
              </p:nvSpPr>
              <p:spPr>
                <a:xfrm>
                  <a:off x="5161228" y="1755926"/>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0" name="Group 261"/>
              <p:cNvGrpSpPr>
                <a:grpSpLocks noChangeAspect="1"/>
              </p:cNvGrpSpPr>
              <p:nvPr/>
            </p:nvGrpSpPr>
            <p:grpSpPr bwMode="auto">
              <a:xfrm>
                <a:off x="5137085" y="4368647"/>
                <a:ext cx="296522" cy="297020"/>
                <a:chOff x="5161262" y="1756832"/>
                <a:chExt cx="456186" cy="456954"/>
              </a:xfrm>
            </p:grpSpPr>
            <p:sp>
              <p:nvSpPr>
                <p:cNvPr id="202" name="Rectangle 201"/>
                <p:cNvSpPr>
                  <a:spLocks noChangeAspect="1"/>
                </p:cNvSpPr>
                <p:nvPr/>
              </p:nvSpPr>
              <p:spPr>
                <a:xfrm>
                  <a:off x="5238966" y="1834080"/>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3" name="Oval 202"/>
                <p:cNvSpPr>
                  <a:spLocks noChangeAspect="1"/>
                </p:cNvSpPr>
                <p:nvPr/>
              </p:nvSpPr>
              <p:spPr>
                <a:xfrm>
                  <a:off x="5160828" y="1755926"/>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1" name="Group 320"/>
              <p:cNvGrpSpPr>
                <a:grpSpLocks/>
              </p:cNvGrpSpPr>
              <p:nvPr/>
            </p:nvGrpSpPr>
            <p:grpSpPr bwMode="auto">
              <a:xfrm>
                <a:off x="2241445" y="2921715"/>
                <a:ext cx="2834735" cy="303370"/>
                <a:chOff x="4925798" y="-2460"/>
                <a:chExt cx="2834735" cy="303370"/>
              </a:xfrm>
            </p:grpSpPr>
            <p:grpSp>
              <p:nvGrpSpPr>
                <p:cNvPr id="171" name="Group 321"/>
                <p:cNvGrpSpPr>
                  <a:grpSpLocks noChangeAspect="1"/>
                </p:cNvGrpSpPr>
                <p:nvPr/>
              </p:nvGrpSpPr>
              <p:grpSpPr bwMode="auto">
                <a:xfrm>
                  <a:off x="4925798" y="-2460"/>
                  <a:ext cx="296522" cy="297020"/>
                  <a:chOff x="5161262" y="1756832"/>
                  <a:chExt cx="456186" cy="456954"/>
                </a:xfrm>
              </p:grpSpPr>
              <p:sp>
                <p:nvSpPr>
                  <p:cNvPr id="200" name="Rectangle 199"/>
                  <p:cNvSpPr>
                    <a:spLocks noChangeAspect="1"/>
                  </p:cNvSpPr>
                  <p:nvPr/>
                </p:nvSpPr>
                <p:spPr>
                  <a:xfrm>
                    <a:off x="5239911" y="1835183"/>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1" name="Oval 200"/>
                  <p:cNvSpPr>
                    <a:spLocks noChangeAspect="1"/>
                  </p:cNvSpPr>
                  <p:nvPr/>
                </p:nvSpPr>
                <p:spPr>
                  <a:xfrm>
                    <a:off x="5161773" y="1757029"/>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2" name="Group 322"/>
                <p:cNvGrpSpPr>
                  <a:grpSpLocks noChangeAspect="1"/>
                </p:cNvGrpSpPr>
                <p:nvPr/>
              </p:nvGrpSpPr>
              <p:grpSpPr bwMode="auto">
                <a:xfrm>
                  <a:off x="5287748" y="-2460"/>
                  <a:ext cx="296522" cy="297020"/>
                  <a:chOff x="5161262" y="1756832"/>
                  <a:chExt cx="456186" cy="456954"/>
                </a:xfrm>
              </p:grpSpPr>
              <p:sp>
                <p:nvSpPr>
                  <p:cNvPr id="198" name="Rectangle 197"/>
                  <p:cNvSpPr>
                    <a:spLocks noChangeAspect="1"/>
                  </p:cNvSpPr>
                  <p:nvPr/>
                </p:nvSpPr>
                <p:spPr>
                  <a:xfrm>
                    <a:off x="5239800" y="1835183"/>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 name="Oval 198"/>
                  <p:cNvSpPr>
                    <a:spLocks noChangeAspect="1"/>
                  </p:cNvSpPr>
                  <p:nvPr/>
                </p:nvSpPr>
                <p:spPr>
                  <a:xfrm>
                    <a:off x="5161662" y="1757029"/>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3" name="Group 323"/>
                <p:cNvGrpSpPr>
                  <a:grpSpLocks noChangeAspect="1"/>
                </p:cNvGrpSpPr>
                <p:nvPr/>
              </p:nvGrpSpPr>
              <p:grpSpPr bwMode="auto">
                <a:xfrm>
                  <a:off x="5646523" y="-1745"/>
                  <a:ext cx="296522" cy="297020"/>
                  <a:chOff x="5161262" y="1756832"/>
                  <a:chExt cx="456186" cy="456954"/>
                </a:xfrm>
              </p:grpSpPr>
              <p:sp>
                <p:nvSpPr>
                  <p:cNvPr id="196" name="Rectangle 195"/>
                  <p:cNvSpPr>
                    <a:spLocks noChangeAspect="1"/>
                  </p:cNvSpPr>
                  <p:nvPr/>
                </p:nvSpPr>
                <p:spPr>
                  <a:xfrm>
                    <a:off x="5239691" y="1834083"/>
                    <a:ext cx="300344" cy="300404"/>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7" name="Oval 196"/>
                  <p:cNvSpPr>
                    <a:spLocks noChangeAspect="1"/>
                  </p:cNvSpPr>
                  <p:nvPr/>
                </p:nvSpPr>
                <p:spPr>
                  <a:xfrm>
                    <a:off x="5161553" y="1755929"/>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4" name="Group 324"/>
                <p:cNvGrpSpPr>
                  <a:grpSpLocks noChangeAspect="1"/>
                </p:cNvGrpSpPr>
                <p:nvPr/>
              </p:nvGrpSpPr>
              <p:grpSpPr bwMode="auto">
                <a:xfrm>
                  <a:off x="6011648" y="-1030"/>
                  <a:ext cx="296522" cy="297020"/>
                  <a:chOff x="5161262" y="1756832"/>
                  <a:chExt cx="456186" cy="456954"/>
                </a:xfrm>
              </p:grpSpPr>
              <p:sp>
                <p:nvSpPr>
                  <p:cNvPr id="194" name="Rectangle 193"/>
                  <p:cNvSpPr>
                    <a:spLocks noChangeAspect="1"/>
                  </p:cNvSpPr>
                  <p:nvPr/>
                </p:nvSpPr>
                <p:spPr>
                  <a:xfrm>
                    <a:off x="5239580" y="1835425"/>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5" name="Oval 194"/>
                  <p:cNvSpPr>
                    <a:spLocks noChangeAspect="1"/>
                  </p:cNvSpPr>
                  <p:nvPr/>
                </p:nvSpPr>
                <p:spPr>
                  <a:xfrm>
                    <a:off x="5161442" y="1757270"/>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5" name="Group 325"/>
                <p:cNvGrpSpPr>
                  <a:grpSpLocks noChangeAspect="1"/>
                </p:cNvGrpSpPr>
                <p:nvPr/>
              </p:nvGrpSpPr>
              <p:grpSpPr bwMode="auto">
                <a:xfrm>
                  <a:off x="5643348" y="1430"/>
                  <a:ext cx="296522" cy="297020"/>
                  <a:chOff x="5161262" y="1756832"/>
                  <a:chExt cx="456186" cy="456954"/>
                </a:xfrm>
              </p:grpSpPr>
              <p:sp>
                <p:nvSpPr>
                  <p:cNvPr id="192" name="Rectangle 191"/>
                  <p:cNvSpPr>
                    <a:spLocks noChangeAspect="1"/>
                  </p:cNvSpPr>
                  <p:nvPr/>
                </p:nvSpPr>
                <p:spPr>
                  <a:xfrm>
                    <a:off x="5239692" y="1834083"/>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3" name="Oval 192"/>
                  <p:cNvSpPr>
                    <a:spLocks noChangeAspect="1"/>
                  </p:cNvSpPr>
                  <p:nvPr/>
                </p:nvSpPr>
                <p:spPr>
                  <a:xfrm>
                    <a:off x="5161554" y="1755929"/>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6" name="Group 326"/>
                <p:cNvGrpSpPr>
                  <a:grpSpLocks/>
                </p:cNvGrpSpPr>
                <p:nvPr/>
              </p:nvGrpSpPr>
              <p:grpSpPr bwMode="auto">
                <a:xfrm>
                  <a:off x="6378161" y="0"/>
                  <a:ext cx="1382372" cy="300910"/>
                  <a:chOff x="449953" y="1599453"/>
                  <a:chExt cx="1382372" cy="300910"/>
                </a:xfrm>
              </p:grpSpPr>
              <p:grpSp>
                <p:nvGrpSpPr>
                  <p:cNvPr id="177" name="Group 327"/>
                  <p:cNvGrpSpPr>
                    <a:grpSpLocks noChangeAspect="1"/>
                  </p:cNvGrpSpPr>
                  <p:nvPr/>
                </p:nvGrpSpPr>
                <p:grpSpPr bwMode="auto">
                  <a:xfrm>
                    <a:off x="449953" y="1599453"/>
                    <a:ext cx="296522" cy="297020"/>
                    <a:chOff x="5161262" y="1756832"/>
                    <a:chExt cx="456186" cy="456954"/>
                  </a:xfrm>
                </p:grpSpPr>
                <p:sp>
                  <p:nvSpPr>
                    <p:cNvPr id="190" name="Rectangle 189"/>
                    <p:cNvSpPr>
                      <a:spLocks noChangeAspect="1"/>
                    </p:cNvSpPr>
                    <p:nvPr/>
                  </p:nvSpPr>
                  <p:spPr>
                    <a:xfrm>
                      <a:off x="5239775" y="1836283"/>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Oval 190"/>
                    <p:cNvSpPr>
                      <a:spLocks noChangeAspect="1"/>
                    </p:cNvSpPr>
                    <p:nvPr/>
                  </p:nvSpPr>
                  <p:spPr>
                    <a:xfrm>
                      <a:off x="5161637" y="1758129"/>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8" name="Group 328"/>
                  <p:cNvGrpSpPr>
                    <a:grpSpLocks noChangeAspect="1"/>
                  </p:cNvGrpSpPr>
                  <p:nvPr/>
                </p:nvGrpSpPr>
                <p:grpSpPr bwMode="auto">
                  <a:xfrm>
                    <a:off x="811903" y="1599453"/>
                    <a:ext cx="296522" cy="297020"/>
                    <a:chOff x="5161262" y="1756832"/>
                    <a:chExt cx="456186" cy="456954"/>
                  </a:xfrm>
                </p:grpSpPr>
                <p:sp>
                  <p:nvSpPr>
                    <p:cNvPr id="188" name="Rectangle 187"/>
                    <p:cNvSpPr>
                      <a:spLocks noChangeAspect="1"/>
                    </p:cNvSpPr>
                    <p:nvPr/>
                  </p:nvSpPr>
                  <p:spPr>
                    <a:xfrm>
                      <a:off x="5239665" y="1836283"/>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9" name="Oval 188"/>
                    <p:cNvSpPr>
                      <a:spLocks noChangeAspect="1"/>
                    </p:cNvSpPr>
                    <p:nvPr/>
                  </p:nvSpPr>
                  <p:spPr>
                    <a:xfrm>
                      <a:off x="5161527" y="1758129"/>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9" name="Group 329"/>
                  <p:cNvGrpSpPr>
                    <a:grpSpLocks noChangeAspect="1"/>
                  </p:cNvGrpSpPr>
                  <p:nvPr/>
                </p:nvGrpSpPr>
                <p:grpSpPr bwMode="auto">
                  <a:xfrm>
                    <a:off x="1170678" y="1600168"/>
                    <a:ext cx="296522" cy="297020"/>
                    <a:chOff x="5161262" y="1756832"/>
                    <a:chExt cx="456186" cy="456954"/>
                  </a:xfrm>
                </p:grpSpPr>
                <p:sp>
                  <p:nvSpPr>
                    <p:cNvPr id="186" name="Rectangle 185"/>
                    <p:cNvSpPr>
                      <a:spLocks noChangeAspect="1"/>
                    </p:cNvSpPr>
                    <p:nvPr/>
                  </p:nvSpPr>
                  <p:spPr>
                    <a:xfrm>
                      <a:off x="5239555" y="1835183"/>
                      <a:ext cx="300342" cy="300404"/>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7" name="Oval 186"/>
                    <p:cNvSpPr>
                      <a:spLocks noChangeAspect="1"/>
                    </p:cNvSpPr>
                    <p:nvPr/>
                  </p:nvSpPr>
                  <p:spPr>
                    <a:xfrm>
                      <a:off x="5161417" y="1757029"/>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80" name="Group 330"/>
                  <p:cNvGrpSpPr>
                    <a:grpSpLocks noChangeAspect="1"/>
                  </p:cNvGrpSpPr>
                  <p:nvPr/>
                </p:nvGrpSpPr>
                <p:grpSpPr bwMode="auto">
                  <a:xfrm>
                    <a:off x="1535803" y="1600883"/>
                    <a:ext cx="296522" cy="297020"/>
                    <a:chOff x="5161262" y="1756832"/>
                    <a:chExt cx="456186" cy="456954"/>
                  </a:xfrm>
                </p:grpSpPr>
                <p:sp>
                  <p:nvSpPr>
                    <p:cNvPr id="184" name="Rectangle 183"/>
                    <p:cNvSpPr>
                      <a:spLocks noChangeAspect="1"/>
                    </p:cNvSpPr>
                    <p:nvPr/>
                  </p:nvSpPr>
                  <p:spPr>
                    <a:xfrm>
                      <a:off x="5239445" y="1836525"/>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5" name="Oval 184"/>
                    <p:cNvSpPr>
                      <a:spLocks noChangeAspect="1"/>
                    </p:cNvSpPr>
                    <p:nvPr/>
                  </p:nvSpPr>
                  <p:spPr>
                    <a:xfrm>
                      <a:off x="5161307" y="1758370"/>
                      <a:ext cx="456618" cy="454271"/>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81" name="Group 331"/>
                  <p:cNvGrpSpPr>
                    <a:grpSpLocks noChangeAspect="1"/>
                  </p:cNvGrpSpPr>
                  <p:nvPr/>
                </p:nvGrpSpPr>
                <p:grpSpPr bwMode="auto">
                  <a:xfrm>
                    <a:off x="1167503" y="1603343"/>
                    <a:ext cx="296522" cy="297020"/>
                    <a:chOff x="5161262" y="1756832"/>
                    <a:chExt cx="456186" cy="456954"/>
                  </a:xfrm>
                </p:grpSpPr>
                <p:sp>
                  <p:nvSpPr>
                    <p:cNvPr id="182" name="Rectangle 181"/>
                    <p:cNvSpPr>
                      <a:spLocks noChangeAspect="1"/>
                    </p:cNvSpPr>
                    <p:nvPr/>
                  </p:nvSpPr>
                  <p:spPr>
                    <a:xfrm>
                      <a:off x="5239557" y="1835183"/>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3" name="Oval 182"/>
                    <p:cNvSpPr>
                      <a:spLocks noChangeAspect="1"/>
                    </p:cNvSpPr>
                    <p:nvPr/>
                  </p:nvSpPr>
                  <p:spPr>
                    <a:xfrm>
                      <a:off x="5161419" y="1757029"/>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grpSp>
            <p:nvGrpSpPr>
              <p:cNvPr id="32" name="Group 353"/>
              <p:cNvGrpSpPr>
                <a:grpSpLocks/>
              </p:cNvGrpSpPr>
              <p:nvPr/>
            </p:nvGrpSpPr>
            <p:grpSpPr bwMode="auto">
              <a:xfrm>
                <a:off x="2241483" y="3282785"/>
                <a:ext cx="2834735" cy="303370"/>
                <a:chOff x="4925798" y="-2460"/>
                <a:chExt cx="2834735" cy="303370"/>
              </a:xfrm>
            </p:grpSpPr>
            <p:grpSp>
              <p:nvGrpSpPr>
                <p:cNvPr id="140" name="Group 354"/>
                <p:cNvGrpSpPr>
                  <a:grpSpLocks noChangeAspect="1"/>
                </p:cNvGrpSpPr>
                <p:nvPr/>
              </p:nvGrpSpPr>
              <p:grpSpPr bwMode="auto">
                <a:xfrm>
                  <a:off x="4925798" y="-2460"/>
                  <a:ext cx="296522" cy="297020"/>
                  <a:chOff x="5161262" y="1756832"/>
                  <a:chExt cx="456186" cy="456954"/>
                </a:xfrm>
              </p:grpSpPr>
              <p:sp>
                <p:nvSpPr>
                  <p:cNvPr id="169" name="Rectangle 168"/>
                  <p:cNvSpPr>
                    <a:spLocks noChangeAspect="1"/>
                  </p:cNvSpPr>
                  <p:nvPr/>
                </p:nvSpPr>
                <p:spPr>
                  <a:xfrm>
                    <a:off x="5239852" y="1834094"/>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Oval 169"/>
                  <p:cNvSpPr>
                    <a:spLocks noChangeAspect="1"/>
                  </p:cNvSpPr>
                  <p:nvPr/>
                </p:nvSpPr>
                <p:spPr>
                  <a:xfrm>
                    <a:off x="5161714" y="1755940"/>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1" name="Group 355"/>
                <p:cNvGrpSpPr>
                  <a:grpSpLocks noChangeAspect="1"/>
                </p:cNvGrpSpPr>
                <p:nvPr/>
              </p:nvGrpSpPr>
              <p:grpSpPr bwMode="auto">
                <a:xfrm>
                  <a:off x="5287748" y="-2460"/>
                  <a:ext cx="296522" cy="297020"/>
                  <a:chOff x="5161262" y="1756832"/>
                  <a:chExt cx="456186" cy="456954"/>
                </a:xfrm>
              </p:grpSpPr>
              <p:sp>
                <p:nvSpPr>
                  <p:cNvPr id="167" name="Rectangle 166"/>
                  <p:cNvSpPr>
                    <a:spLocks noChangeAspect="1"/>
                  </p:cNvSpPr>
                  <p:nvPr/>
                </p:nvSpPr>
                <p:spPr>
                  <a:xfrm>
                    <a:off x="5239741" y="1834094"/>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Oval 167"/>
                  <p:cNvSpPr>
                    <a:spLocks noChangeAspect="1"/>
                  </p:cNvSpPr>
                  <p:nvPr/>
                </p:nvSpPr>
                <p:spPr>
                  <a:xfrm>
                    <a:off x="5161603" y="1755940"/>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2" name="Group 356"/>
                <p:cNvGrpSpPr>
                  <a:grpSpLocks noChangeAspect="1"/>
                </p:cNvGrpSpPr>
                <p:nvPr/>
              </p:nvGrpSpPr>
              <p:grpSpPr bwMode="auto">
                <a:xfrm>
                  <a:off x="5646523" y="-1745"/>
                  <a:ext cx="296522" cy="297020"/>
                  <a:chOff x="5161262" y="1756832"/>
                  <a:chExt cx="456186" cy="456954"/>
                </a:xfrm>
              </p:grpSpPr>
              <p:sp>
                <p:nvSpPr>
                  <p:cNvPr id="165" name="Rectangle 164"/>
                  <p:cNvSpPr>
                    <a:spLocks noChangeAspect="1"/>
                  </p:cNvSpPr>
                  <p:nvPr/>
                </p:nvSpPr>
                <p:spPr>
                  <a:xfrm>
                    <a:off x="5239632" y="1832994"/>
                    <a:ext cx="300344" cy="300406"/>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Oval 165"/>
                  <p:cNvSpPr>
                    <a:spLocks noChangeAspect="1"/>
                  </p:cNvSpPr>
                  <p:nvPr/>
                </p:nvSpPr>
                <p:spPr>
                  <a:xfrm>
                    <a:off x="5161494" y="1754840"/>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3" name="Group 357"/>
                <p:cNvGrpSpPr>
                  <a:grpSpLocks noChangeAspect="1"/>
                </p:cNvGrpSpPr>
                <p:nvPr/>
              </p:nvGrpSpPr>
              <p:grpSpPr bwMode="auto">
                <a:xfrm>
                  <a:off x="6011648" y="-1030"/>
                  <a:ext cx="296522" cy="297020"/>
                  <a:chOff x="5161262" y="1756832"/>
                  <a:chExt cx="456186" cy="456954"/>
                </a:xfrm>
              </p:grpSpPr>
              <p:sp>
                <p:nvSpPr>
                  <p:cNvPr id="163" name="Rectangle 162"/>
                  <p:cNvSpPr>
                    <a:spLocks noChangeAspect="1"/>
                  </p:cNvSpPr>
                  <p:nvPr/>
                </p:nvSpPr>
                <p:spPr>
                  <a:xfrm>
                    <a:off x="5239522" y="1834337"/>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 name="Oval 163"/>
                  <p:cNvSpPr>
                    <a:spLocks noChangeAspect="1"/>
                  </p:cNvSpPr>
                  <p:nvPr/>
                </p:nvSpPr>
                <p:spPr>
                  <a:xfrm>
                    <a:off x="5161384" y="1756183"/>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4" name="Group 358"/>
                <p:cNvGrpSpPr>
                  <a:grpSpLocks noChangeAspect="1"/>
                </p:cNvGrpSpPr>
                <p:nvPr/>
              </p:nvGrpSpPr>
              <p:grpSpPr bwMode="auto">
                <a:xfrm>
                  <a:off x="5643348" y="1430"/>
                  <a:ext cx="296522" cy="297020"/>
                  <a:chOff x="5161262" y="1756832"/>
                  <a:chExt cx="456186" cy="456954"/>
                </a:xfrm>
              </p:grpSpPr>
              <p:sp>
                <p:nvSpPr>
                  <p:cNvPr id="161" name="Rectangle 160"/>
                  <p:cNvSpPr>
                    <a:spLocks noChangeAspect="1"/>
                  </p:cNvSpPr>
                  <p:nvPr/>
                </p:nvSpPr>
                <p:spPr>
                  <a:xfrm>
                    <a:off x="5239634" y="1832994"/>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2" name="Oval 161"/>
                  <p:cNvSpPr>
                    <a:spLocks noChangeAspect="1"/>
                  </p:cNvSpPr>
                  <p:nvPr/>
                </p:nvSpPr>
                <p:spPr>
                  <a:xfrm>
                    <a:off x="5161496" y="1754840"/>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5" name="Group 359"/>
                <p:cNvGrpSpPr>
                  <a:grpSpLocks/>
                </p:cNvGrpSpPr>
                <p:nvPr/>
              </p:nvGrpSpPr>
              <p:grpSpPr bwMode="auto">
                <a:xfrm>
                  <a:off x="6378161" y="0"/>
                  <a:ext cx="1382372" cy="300910"/>
                  <a:chOff x="449953" y="1599453"/>
                  <a:chExt cx="1382372" cy="300910"/>
                </a:xfrm>
              </p:grpSpPr>
              <p:grpSp>
                <p:nvGrpSpPr>
                  <p:cNvPr id="146" name="Group 360"/>
                  <p:cNvGrpSpPr>
                    <a:grpSpLocks noChangeAspect="1"/>
                  </p:cNvGrpSpPr>
                  <p:nvPr/>
                </p:nvGrpSpPr>
                <p:grpSpPr bwMode="auto">
                  <a:xfrm>
                    <a:off x="449953" y="1599453"/>
                    <a:ext cx="296522" cy="297020"/>
                    <a:chOff x="5161262" y="1756832"/>
                    <a:chExt cx="456186" cy="456954"/>
                  </a:xfrm>
                </p:grpSpPr>
                <p:sp>
                  <p:nvSpPr>
                    <p:cNvPr id="159" name="Rectangle 158"/>
                    <p:cNvSpPr>
                      <a:spLocks noChangeAspect="1"/>
                    </p:cNvSpPr>
                    <p:nvPr/>
                  </p:nvSpPr>
                  <p:spPr>
                    <a:xfrm>
                      <a:off x="5239717" y="1835194"/>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0" name="Oval 159"/>
                    <p:cNvSpPr>
                      <a:spLocks noChangeAspect="1"/>
                    </p:cNvSpPr>
                    <p:nvPr/>
                  </p:nvSpPr>
                  <p:spPr>
                    <a:xfrm>
                      <a:off x="5161579" y="1757040"/>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7" name="Group 361"/>
                  <p:cNvGrpSpPr>
                    <a:grpSpLocks noChangeAspect="1"/>
                  </p:cNvGrpSpPr>
                  <p:nvPr/>
                </p:nvGrpSpPr>
                <p:grpSpPr bwMode="auto">
                  <a:xfrm>
                    <a:off x="811903" y="1599453"/>
                    <a:ext cx="296522" cy="297020"/>
                    <a:chOff x="5161262" y="1756832"/>
                    <a:chExt cx="456186" cy="456954"/>
                  </a:xfrm>
                </p:grpSpPr>
                <p:sp>
                  <p:nvSpPr>
                    <p:cNvPr id="157" name="Rectangle 156"/>
                    <p:cNvSpPr>
                      <a:spLocks noChangeAspect="1"/>
                    </p:cNvSpPr>
                    <p:nvPr/>
                  </p:nvSpPr>
                  <p:spPr>
                    <a:xfrm>
                      <a:off x="5239606" y="1835194"/>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8" name="Oval 157"/>
                    <p:cNvSpPr>
                      <a:spLocks noChangeAspect="1"/>
                    </p:cNvSpPr>
                    <p:nvPr/>
                  </p:nvSpPr>
                  <p:spPr>
                    <a:xfrm>
                      <a:off x="5161468" y="1757040"/>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8" name="Group 362"/>
                  <p:cNvGrpSpPr>
                    <a:grpSpLocks noChangeAspect="1"/>
                  </p:cNvGrpSpPr>
                  <p:nvPr/>
                </p:nvGrpSpPr>
                <p:grpSpPr bwMode="auto">
                  <a:xfrm>
                    <a:off x="1170678" y="1600168"/>
                    <a:ext cx="296522" cy="297020"/>
                    <a:chOff x="5161262" y="1756832"/>
                    <a:chExt cx="456186" cy="456954"/>
                  </a:xfrm>
                </p:grpSpPr>
                <p:sp>
                  <p:nvSpPr>
                    <p:cNvPr id="155" name="Rectangle 154"/>
                    <p:cNvSpPr>
                      <a:spLocks noChangeAspect="1"/>
                    </p:cNvSpPr>
                    <p:nvPr/>
                  </p:nvSpPr>
                  <p:spPr>
                    <a:xfrm>
                      <a:off x="5239497" y="1834094"/>
                      <a:ext cx="300342" cy="300406"/>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6" name="Oval 155"/>
                    <p:cNvSpPr>
                      <a:spLocks noChangeAspect="1"/>
                    </p:cNvSpPr>
                    <p:nvPr/>
                  </p:nvSpPr>
                  <p:spPr>
                    <a:xfrm>
                      <a:off x="5161359" y="1755940"/>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9" name="Group 363"/>
                  <p:cNvGrpSpPr>
                    <a:grpSpLocks noChangeAspect="1"/>
                  </p:cNvGrpSpPr>
                  <p:nvPr/>
                </p:nvGrpSpPr>
                <p:grpSpPr bwMode="auto">
                  <a:xfrm>
                    <a:off x="1535803" y="1600883"/>
                    <a:ext cx="296522" cy="297020"/>
                    <a:chOff x="5161262" y="1756832"/>
                    <a:chExt cx="456186" cy="456954"/>
                  </a:xfrm>
                </p:grpSpPr>
                <p:sp>
                  <p:nvSpPr>
                    <p:cNvPr id="153" name="Rectangle 152"/>
                    <p:cNvSpPr>
                      <a:spLocks noChangeAspect="1"/>
                    </p:cNvSpPr>
                    <p:nvPr/>
                  </p:nvSpPr>
                  <p:spPr>
                    <a:xfrm>
                      <a:off x="5239386" y="1835437"/>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4" name="Oval 153"/>
                    <p:cNvSpPr>
                      <a:spLocks noChangeAspect="1"/>
                    </p:cNvSpPr>
                    <p:nvPr/>
                  </p:nvSpPr>
                  <p:spPr>
                    <a:xfrm>
                      <a:off x="5161248" y="1757283"/>
                      <a:ext cx="456618" cy="454271"/>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50" name="Group 364"/>
                  <p:cNvGrpSpPr>
                    <a:grpSpLocks noChangeAspect="1"/>
                  </p:cNvGrpSpPr>
                  <p:nvPr/>
                </p:nvGrpSpPr>
                <p:grpSpPr bwMode="auto">
                  <a:xfrm>
                    <a:off x="1167503" y="1603343"/>
                    <a:ext cx="296522" cy="297020"/>
                    <a:chOff x="5161262" y="1756832"/>
                    <a:chExt cx="456186" cy="456954"/>
                  </a:xfrm>
                </p:grpSpPr>
                <p:sp>
                  <p:nvSpPr>
                    <p:cNvPr id="151" name="Rectangle 150"/>
                    <p:cNvSpPr>
                      <a:spLocks noChangeAspect="1"/>
                    </p:cNvSpPr>
                    <p:nvPr/>
                  </p:nvSpPr>
                  <p:spPr>
                    <a:xfrm>
                      <a:off x="5239498" y="1834094"/>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2" name="Oval 151"/>
                    <p:cNvSpPr>
                      <a:spLocks noChangeAspect="1"/>
                    </p:cNvSpPr>
                    <p:nvPr/>
                  </p:nvSpPr>
                  <p:spPr>
                    <a:xfrm>
                      <a:off x="5161360" y="1755940"/>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grpSp>
            <p:nvGrpSpPr>
              <p:cNvPr id="33" name="Group 385"/>
              <p:cNvGrpSpPr>
                <a:grpSpLocks noChangeAspect="1"/>
              </p:cNvGrpSpPr>
              <p:nvPr/>
            </p:nvGrpSpPr>
            <p:grpSpPr bwMode="auto">
              <a:xfrm>
                <a:off x="2239041" y="5089687"/>
                <a:ext cx="296522" cy="297020"/>
                <a:chOff x="5161262" y="1756832"/>
                <a:chExt cx="456186" cy="456954"/>
              </a:xfrm>
            </p:grpSpPr>
            <p:sp>
              <p:nvSpPr>
                <p:cNvPr id="138" name="Rectangle 137"/>
                <p:cNvSpPr>
                  <a:spLocks noChangeAspect="1"/>
                </p:cNvSpPr>
                <p:nvPr/>
              </p:nvSpPr>
              <p:spPr>
                <a:xfrm>
                  <a:off x="5238725" y="1836040"/>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9" name="Oval 138"/>
                <p:cNvSpPr>
                  <a:spLocks noChangeAspect="1"/>
                </p:cNvSpPr>
                <p:nvPr/>
              </p:nvSpPr>
              <p:spPr>
                <a:xfrm>
                  <a:off x="5160587" y="1757886"/>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4" name="Group 388"/>
              <p:cNvGrpSpPr>
                <a:grpSpLocks noChangeAspect="1"/>
              </p:cNvGrpSpPr>
              <p:nvPr/>
            </p:nvGrpSpPr>
            <p:grpSpPr bwMode="auto">
              <a:xfrm>
                <a:off x="2600991" y="5089687"/>
                <a:ext cx="296522" cy="297020"/>
                <a:chOff x="5161262" y="1756832"/>
                <a:chExt cx="456186" cy="456954"/>
              </a:xfrm>
            </p:grpSpPr>
            <p:sp>
              <p:nvSpPr>
                <p:cNvPr id="136" name="Rectangle 135"/>
                <p:cNvSpPr>
                  <a:spLocks noChangeAspect="1"/>
                </p:cNvSpPr>
                <p:nvPr/>
              </p:nvSpPr>
              <p:spPr>
                <a:xfrm>
                  <a:off x="5238616" y="1836040"/>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7" name="Oval 136"/>
                <p:cNvSpPr>
                  <a:spLocks noChangeAspect="1"/>
                </p:cNvSpPr>
                <p:nvPr/>
              </p:nvSpPr>
              <p:spPr>
                <a:xfrm>
                  <a:off x="5160478" y="1757886"/>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5" name="Group 391"/>
              <p:cNvGrpSpPr>
                <a:grpSpLocks noChangeAspect="1"/>
              </p:cNvGrpSpPr>
              <p:nvPr/>
            </p:nvGrpSpPr>
            <p:grpSpPr bwMode="auto">
              <a:xfrm>
                <a:off x="2959766" y="5090402"/>
                <a:ext cx="296522" cy="297020"/>
                <a:chOff x="5161262" y="1756832"/>
                <a:chExt cx="456186" cy="456954"/>
              </a:xfrm>
            </p:grpSpPr>
            <p:sp>
              <p:nvSpPr>
                <p:cNvPr id="134" name="Rectangle 133"/>
                <p:cNvSpPr>
                  <a:spLocks noChangeAspect="1"/>
                </p:cNvSpPr>
                <p:nvPr/>
              </p:nvSpPr>
              <p:spPr>
                <a:xfrm>
                  <a:off x="5238506" y="1834940"/>
                  <a:ext cx="300344" cy="300404"/>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Oval 134"/>
                <p:cNvSpPr>
                  <a:spLocks noChangeAspect="1"/>
                </p:cNvSpPr>
                <p:nvPr/>
              </p:nvSpPr>
              <p:spPr>
                <a:xfrm>
                  <a:off x="5160368" y="1756786"/>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6" name="Group 394"/>
              <p:cNvGrpSpPr>
                <a:grpSpLocks noChangeAspect="1"/>
              </p:cNvGrpSpPr>
              <p:nvPr/>
            </p:nvGrpSpPr>
            <p:grpSpPr bwMode="auto">
              <a:xfrm>
                <a:off x="3324891" y="5091117"/>
                <a:ext cx="296522" cy="297020"/>
                <a:chOff x="5161262" y="1756832"/>
                <a:chExt cx="456186" cy="456954"/>
              </a:xfrm>
            </p:grpSpPr>
            <p:sp>
              <p:nvSpPr>
                <p:cNvPr id="132" name="Rectangle 131"/>
                <p:cNvSpPr>
                  <a:spLocks noChangeAspect="1"/>
                </p:cNvSpPr>
                <p:nvPr/>
              </p:nvSpPr>
              <p:spPr>
                <a:xfrm>
                  <a:off x="5238394" y="1833840"/>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Oval 132"/>
                <p:cNvSpPr>
                  <a:spLocks noChangeAspect="1"/>
                </p:cNvSpPr>
                <p:nvPr/>
              </p:nvSpPr>
              <p:spPr>
                <a:xfrm>
                  <a:off x="5160256" y="1755686"/>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7" name="Group 397"/>
              <p:cNvGrpSpPr>
                <a:grpSpLocks noChangeAspect="1"/>
              </p:cNvGrpSpPr>
              <p:nvPr/>
            </p:nvGrpSpPr>
            <p:grpSpPr bwMode="auto">
              <a:xfrm>
                <a:off x="2956591" y="5093577"/>
                <a:ext cx="296522" cy="297020"/>
                <a:chOff x="5161262" y="1756832"/>
                <a:chExt cx="456186" cy="456954"/>
              </a:xfrm>
            </p:grpSpPr>
            <p:sp>
              <p:nvSpPr>
                <p:cNvPr id="130" name="Rectangle 129"/>
                <p:cNvSpPr>
                  <a:spLocks noChangeAspect="1"/>
                </p:cNvSpPr>
                <p:nvPr/>
              </p:nvSpPr>
              <p:spPr>
                <a:xfrm>
                  <a:off x="5238506" y="1834940"/>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1" name="Oval 130"/>
                <p:cNvSpPr>
                  <a:spLocks noChangeAspect="1"/>
                </p:cNvSpPr>
                <p:nvPr/>
              </p:nvSpPr>
              <p:spPr>
                <a:xfrm>
                  <a:off x="5160368" y="1756786"/>
                  <a:ext cx="456620"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8" name="Group 400"/>
              <p:cNvGrpSpPr>
                <a:grpSpLocks/>
              </p:cNvGrpSpPr>
              <p:nvPr/>
            </p:nvGrpSpPr>
            <p:grpSpPr bwMode="auto">
              <a:xfrm>
                <a:off x="3691404" y="5092147"/>
                <a:ext cx="1382372" cy="300910"/>
                <a:chOff x="449953" y="1599453"/>
                <a:chExt cx="1382372" cy="300910"/>
              </a:xfrm>
            </p:grpSpPr>
            <p:grpSp>
              <p:nvGrpSpPr>
                <p:cNvPr id="115" name="Group 401"/>
                <p:cNvGrpSpPr>
                  <a:grpSpLocks noChangeAspect="1"/>
                </p:cNvGrpSpPr>
                <p:nvPr/>
              </p:nvGrpSpPr>
              <p:grpSpPr bwMode="auto">
                <a:xfrm>
                  <a:off x="449953" y="1599453"/>
                  <a:ext cx="296522" cy="297020"/>
                  <a:chOff x="5161262" y="1756832"/>
                  <a:chExt cx="456186" cy="456954"/>
                </a:xfrm>
              </p:grpSpPr>
              <p:sp>
                <p:nvSpPr>
                  <p:cNvPr id="128" name="Rectangle 127"/>
                  <p:cNvSpPr>
                    <a:spLocks noChangeAspect="1"/>
                  </p:cNvSpPr>
                  <p:nvPr/>
                </p:nvSpPr>
                <p:spPr>
                  <a:xfrm>
                    <a:off x="5238589" y="1834697"/>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9" name="Oval 128"/>
                  <p:cNvSpPr>
                    <a:spLocks noChangeAspect="1"/>
                  </p:cNvSpPr>
                  <p:nvPr/>
                </p:nvSpPr>
                <p:spPr>
                  <a:xfrm>
                    <a:off x="5160451" y="1756543"/>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16" name="Group 402"/>
                <p:cNvGrpSpPr>
                  <a:grpSpLocks noChangeAspect="1"/>
                </p:cNvGrpSpPr>
                <p:nvPr/>
              </p:nvGrpSpPr>
              <p:grpSpPr bwMode="auto">
                <a:xfrm>
                  <a:off x="811903" y="1599453"/>
                  <a:ext cx="296522" cy="297020"/>
                  <a:chOff x="5161262" y="1756832"/>
                  <a:chExt cx="456186" cy="456954"/>
                </a:xfrm>
              </p:grpSpPr>
              <p:sp>
                <p:nvSpPr>
                  <p:cNvPr id="126" name="Rectangle 125"/>
                  <p:cNvSpPr>
                    <a:spLocks noChangeAspect="1"/>
                  </p:cNvSpPr>
                  <p:nvPr/>
                </p:nvSpPr>
                <p:spPr>
                  <a:xfrm>
                    <a:off x="5238479" y="1834697"/>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7" name="Oval 126"/>
                  <p:cNvSpPr>
                    <a:spLocks noChangeAspect="1"/>
                  </p:cNvSpPr>
                  <p:nvPr/>
                </p:nvSpPr>
                <p:spPr>
                  <a:xfrm>
                    <a:off x="5160341" y="1756543"/>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17" name="Group 403"/>
                <p:cNvGrpSpPr>
                  <a:grpSpLocks noChangeAspect="1"/>
                </p:cNvGrpSpPr>
                <p:nvPr/>
              </p:nvGrpSpPr>
              <p:grpSpPr bwMode="auto">
                <a:xfrm>
                  <a:off x="1170678" y="1600168"/>
                  <a:ext cx="296522" cy="297020"/>
                  <a:chOff x="5161262" y="1756832"/>
                  <a:chExt cx="456186" cy="456954"/>
                </a:xfrm>
              </p:grpSpPr>
              <p:sp>
                <p:nvSpPr>
                  <p:cNvPr id="124" name="Rectangle 123"/>
                  <p:cNvSpPr>
                    <a:spLocks noChangeAspect="1"/>
                  </p:cNvSpPr>
                  <p:nvPr/>
                </p:nvSpPr>
                <p:spPr>
                  <a:xfrm>
                    <a:off x="5238369" y="1833597"/>
                    <a:ext cx="300342" cy="302847"/>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5" name="Oval 124"/>
                  <p:cNvSpPr>
                    <a:spLocks noChangeAspect="1"/>
                  </p:cNvSpPr>
                  <p:nvPr/>
                </p:nvSpPr>
                <p:spPr>
                  <a:xfrm>
                    <a:off x="5160231" y="1755443"/>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18" name="Group 404"/>
                <p:cNvGrpSpPr>
                  <a:grpSpLocks noChangeAspect="1"/>
                </p:cNvGrpSpPr>
                <p:nvPr/>
              </p:nvGrpSpPr>
              <p:grpSpPr bwMode="auto">
                <a:xfrm>
                  <a:off x="1535803" y="1600883"/>
                  <a:ext cx="296522" cy="297020"/>
                  <a:chOff x="5161262" y="1756832"/>
                  <a:chExt cx="456186" cy="456954"/>
                </a:xfrm>
              </p:grpSpPr>
              <p:sp>
                <p:nvSpPr>
                  <p:cNvPr id="122" name="Rectangle 121"/>
                  <p:cNvSpPr>
                    <a:spLocks noChangeAspect="1"/>
                  </p:cNvSpPr>
                  <p:nvPr/>
                </p:nvSpPr>
                <p:spPr>
                  <a:xfrm>
                    <a:off x="5238259" y="1834940"/>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3" name="Oval 122"/>
                  <p:cNvSpPr>
                    <a:spLocks noChangeAspect="1"/>
                  </p:cNvSpPr>
                  <p:nvPr/>
                </p:nvSpPr>
                <p:spPr>
                  <a:xfrm>
                    <a:off x="5160121" y="1756786"/>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19" name="Group 405"/>
                <p:cNvGrpSpPr>
                  <a:grpSpLocks noChangeAspect="1"/>
                </p:cNvGrpSpPr>
                <p:nvPr/>
              </p:nvGrpSpPr>
              <p:grpSpPr bwMode="auto">
                <a:xfrm>
                  <a:off x="1167503" y="1603343"/>
                  <a:ext cx="296522" cy="297020"/>
                  <a:chOff x="5161262" y="1756832"/>
                  <a:chExt cx="456186" cy="456954"/>
                </a:xfrm>
              </p:grpSpPr>
              <p:sp>
                <p:nvSpPr>
                  <p:cNvPr id="120" name="Rectangle 119"/>
                  <p:cNvSpPr>
                    <a:spLocks noChangeAspect="1"/>
                  </p:cNvSpPr>
                  <p:nvPr/>
                </p:nvSpPr>
                <p:spPr>
                  <a:xfrm>
                    <a:off x="5238371" y="1833597"/>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1" name="Oval 120"/>
                  <p:cNvSpPr>
                    <a:spLocks noChangeAspect="1"/>
                  </p:cNvSpPr>
                  <p:nvPr/>
                </p:nvSpPr>
                <p:spPr>
                  <a:xfrm>
                    <a:off x="5160233" y="1755443"/>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39" name="Group 416"/>
              <p:cNvGrpSpPr>
                <a:grpSpLocks/>
              </p:cNvGrpSpPr>
              <p:nvPr/>
            </p:nvGrpSpPr>
            <p:grpSpPr bwMode="auto">
              <a:xfrm>
                <a:off x="2240224" y="5454469"/>
                <a:ext cx="2834735" cy="303370"/>
                <a:chOff x="4925798" y="-2460"/>
                <a:chExt cx="2834735" cy="303370"/>
              </a:xfrm>
            </p:grpSpPr>
            <p:grpSp>
              <p:nvGrpSpPr>
                <p:cNvPr id="84" name="Group 417"/>
                <p:cNvGrpSpPr>
                  <a:grpSpLocks noChangeAspect="1"/>
                </p:cNvGrpSpPr>
                <p:nvPr/>
              </p:nvGrpSpPr>
              <p:grpSpPr bwMode="auto">
                <a:xfrm>
                  <a:off x="4925798" y="-2460"/>
                  <a:ext cx="296522" cy="297020"/>
                  <a:chOff x="5161262" y="1756832"/>
                  <a:chExt cx="456186" cy="456954"/>
                </a:xfrm>
              </p:grpSpPr>
              <p:sp>
                <p:nvSpPr>
                  <p:cNvPr id="113" name="Rectangle 112"/>
                  <p:cNvSpPr>
                    <a:spLocks noChangeAspect="1"/>
                  </p:cNvSpPr>
                  <p:nvPr/>
                </p:nvSpPr>
                <p:spPr>
                  <a:xfrm>
                    <a:off x="5239348" y="1834126"/>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4" name="Oval 113"/>
                  <p:cNvSpPr>
                    <a:spLocks noChangeAspect="1"/>
                  </p:cNvSpPr>
                  <p:nvPr/>
                </p:nvSpPr>
                <p:spPr>
                  <a:xfrm>
                    <a:off x="5161210" y="1755972"/>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5" name="Group 418"/>
                <p:cNvGrpSpPr>
                  <a:grpSpLocks noChangeAspect="1"/>
                </p:cNvGrpSpPr>
                <p:nvPr/>
              </p:nvGrpSpPr>
              <p:grpSpPr bwMode="auto">
                <a:xfrm>
                  <a:off x="5287748" y="-2460"/>
                  <a:ext cx="296522" cy="297020"/>
                  <a:chOff x="5161262" y="1756832"/>
                  <a:chExt cx="456186" cy="456954"/>
                </a:xfrm>
              </p:grpSpPr>
              <p:sp>
                <p:nvSpPr>
                  <p:cNvPr id="111" name="Rectangle 110"/>
                  <p:cNvSpPr>
                    <a:spLocks noChangeAspect="1"/>
                  </p:cNvSpPr>
                  <p:nvPr/>
                </p:nvSpPr>
                <p:spPr>
                  <a:xfrm>
                    <a:off x="5239237" y="1834126"/>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2" name="Oval 111"/>
                  <p:cNvSpPr>
                    <a:spLocks noChangeAspect="1"/>
                  </p:cNvSpPr>
                  <p:nvPr/>
                </p:nvSpPr>
                <p:spPr>
                  <a:xfrm>
                    <a:off x="5161099" y="1755972"/>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6" name="Group 419"/>
                <p:cNvGrpSpPr>
                  <a:grpSpLocks noChangeAspect="1"/>
                </p:cNvGrpSpPr>
                <p:nvPr/>
              </p:nvGrpSpPr>
              <p:grpSpPr bwMode="auto">
                <a:xfrm>
                  <a:off x="5646523" y="-1745"/>
                  <a:ext cx="296522" cy="297020"/>
                  <a:chOff x="5161262" y="1756832"/>
                  <a:chExt cx="456186" cy="456954"/>
                </a:xfrm>
              </p:grpSpPr>
              <p:sp>
                <p:nvSpPr>
                  <p:cNvPr id="109" name="Rectangle 108"/>
                  <p:cNvSpPr>
                    <a:spLocks noChangeAspect="1"/>
                  </p:cNvSpPr>
                  <p:nvPr/>
                </p:nvSpPr>
                <p:spPr>
                  <a:xfrm>
                    <a:off x="5239128" y="1833026"/>
                    <a:ext cx="300342" cy="300406"/>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0" name="Oval 109"/>
                  <p:cNvSpPr>
                    <a:spLocks noChangeAspect="1"/>
                  </p:cNvSpPr>
                  <p:nvPr/>
                </p:nvSpPr>
                <p:spPr>
                  <a:xfrm>
                    <a:off x="5160990" y="1754872"/>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7" name="Group 420"/>
                <p:cNvGrpSpPr>
                  <a:grpSpLocks noChangeAspect="1"/>
                </p:cNvGrpSpPr>
                <p:nvPr/>
              </p:nvGrpSpPr>
              <p:grpSpPr bwMode="auto">
                <a:xfrm>
                  <a:off x="6011648" y="-1030"/>
                  <a:ext cx="296522" cy="297020"/>
                  <a:chOff x="5161262" y="1756832"/>
                  <a:chExt cx="456186" cy="456954"/>
                </a:xfrm>
              </p:grpSpPr>
              <p:sp>
                <p:nvSpPr>
                  <p:cNvPr id="107" name="Rectangle 106"/>
                  <p:cNvSpPr>
                    <a:spLocks noChangeAspect="1"/>
                  </p:cNvSpPr>
                  <p:nvPr/>
                </p:nvSpPr>
                <p:spPr>
                  <a:xfrm>
                    <a:off x="5239017" y="1834369"/>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Oval 107"/>
                  <p:cNvSpPr>
                    <a:spLocks noChangeAspect="1"/>
                  </p:cNvSpPr>
                  <p:nvPr/>
                </p:nvSpPr>
                <p:spPr>
                  <a:xfrm>
                    <a:off x="5160879" y="1756215"/>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8" name="Group 421"/>
                <p:cNvGrpSpPr>
                  <a:grpSpLocks noChangeAspect="1"/>
                </p:cNvGrpSpPr>
                <p:nvPr/>
              </p:nvGrpSpPr>
              <p:grpSpPr bwMode="auto">
                <a:xfrm>
                  <a:off x="5643348" y="1430"/>
                  <a:ext cx="296522" cy="297020"/>
                  <a:chOff x="5161262" y="1756832"/>
                  <a:chExt cx="456186" cy="456954"/>
                </a:xfrm>
              </p:grpSpPr>
              <p:sp>
                <p:nvSpPr>
                  <p:cNvPr id="105" name="Rectangle 104"/>
                  <p:cNvSpPr>
                    <a:spLocks noChangeAspect="1"/>
                  </p:cNvSpPr>
                  <p:nvPr/>
                </p:nvSpPr>
                <p:spPr>
                  <a:xfrm>
                    <a:off x="5239129" y="1833026"/>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Oval 105"/>
                  <p:cNvSpPr>
                    <a:spLocks noChangeAspect="1"/>
                  </p:cNvSpPr>
                  <p:nvPr/>
                </p:nvSpPr>
                <p:spPr>
                  <a:xfrm>
                    <a:off x="5160991" y="1754872"/>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89" name="Group 422"/>
                <p:cNvGrpSpPr>
                  <a:grpSpLocks/>
                </p:cNvGrpSpPr>
                <p:nvPr/>
              </p:nvGrpSpPr>
              <p:grpSpPr bwMode="auto">
                <a:xfrm>
                  <a:off x="6378161" y="0"/>
                  <a:ext cx="1382372" cy="300910"/>
                  <a:chOff x="449953" y="1599453"/>
                  <a:chExt cx="1382372" cy="300910"/>
                </a:xfrm>
              </p:grpSpPr>
              <p:grpSp>
                <p:nvGrpSpPr>
                  <p:cNvPr id="90" name="Group 423"/>
                  <p:cNvGrpSpPr>
                    <a:grpSpLocks noChangeAspect="1"/>
                  </p:cNvGrpSpPr>
                  <p:nvPr/>
                </p:nvGrpSpPr>
                <p:grpSpPr bwMode="auto">
                  <a:xfrm>
                    <a:off x="449953" y="1599453"/>
                    <a:ext cx="296522" cy="297020"/>
                    <a:chOff x="5161262" y="1756832"/>
                    <a:chExt cx="456186" cy="456954"/>
                  </a:xfrm>
                </p:grpSpPr>
                <p:sp>
                  <p:nvSpPr>
                    <p:cNvPr id="103" name="Rectangle 102"/>
                    <p:cNvSpPr>
                      <a:spLocks noChangeAspect="1"/>
                    </p:cNvSpPr>
                    <p:nvPr/>
                  </p:nvSpPr>
                  <p:spPr>
                    <a:xfrm>
                      <a:off x="5239211" y="1835226"/>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4" name="Oval 103"/>
                    <p:cNvSpPr>
                      <a:spLocks noChangeAspect="1"/>
                    </p:cNvSpPr>
                    <p:nvPr/>
                  </p:nvSpPr>
                  <p:spPr>
                    <a:xfrm>
                      <a:off x="5161073" y="1757072"/>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1" name="Group 424"/>
                  <p:cNvGrpSpPr>
                    <a:grpSpLocks noChangeAspect="1"/>
                  </p:cNvGrpSpPr>
                  <p:nvPr/>
                </p:nvGrpSpPr>
                <p:grpSpPr bwMode="auto">
                  <a:xfrm>
                    <a:off x="811903" y="1599453"/>
                    <a:ext cx="296522" cy="297020"/>
                    <a:chOff x="5161262" y="1756832"/>
                    <a:chExt cx="456186" cy="456954"/>
                  </a:xfrm>
                </p:grpSpPr>
                <p:sp>
                  <p:nvSpPr>
                    <p:cNvPr id="101" name="Rectangle 100"/>
                    <p:cNvSpPr>
                      <a:spLocks noChangeAspect="1"/>
                    </p:cNvSpPr>
                    <p:nvPr/>
                  </p:nvSpPr>
                  <p:spPr>
                    <a:xfrm>
                      <a:off x="5239100" y="1835226"/>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Oval 101"/>
                    <p:cNvSpPr>
                      <a:spLocks noChangeAspect="1"/>
                    </p:cNvSpPr>
                    <p:nvPr/>
                  </p:nvSpPr>
                  <p:spPr>
                    <a:xfrm>
                      <a:off x="5160962" y="1757072"/>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2" name="Group 425"/>
                  <p:cNvGrpSpPr>
                    <a:grpSpLocks noChangeAspect="1"/>
                  </p:cNvGrpSpPr>
                  <p:nvPr/>
                </p:nvGrpSpPr>
                <p:grpSpPr bwMode="auto">
                  <a:xfrm>
                    <a:off x="1170678" y="1600168"/>
                    <a:ext cx="296522" cy="297020"/>
                    <a:chOff x="5161262" y="1756832"/>
                    <a:chExt cx="456186" cy="456954"/>
                  </a:xfrm>
                </p:grpSpPr>
                <p:sp>
                  <p:nvSpPr>
                    <p:cNvPr id="99" name="Rectangle 98"/>
                    <p:cNvSpPr>
                      <a:spLocks noChangeAspect="1"/>
                    </p:cNvSpPr>
                    <p:nvPr/>
                  </p:nvSpPr>
                  <p:spPr>
                    <a:xfrm>
                      <a:off x="5238991" y="1834126"/>
                      <a:ext cx="300344" cy="300406"/>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0" name="Oval 99"/>
                    <p:cNvSpPr>
                      <a:spLocks noChangeAspect="1"/>
                    </p:cNvSpPr>
                    <p:nvPr/>
                  </p:nvSpPr>
                  <p:spPr>
                    <a:xfrm>
                      <a:off x="5160853" y="1755972"/>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3" name="Group 426"/>
                  <p:cNvGrpSpPr>
                    <a:grpSpLocks noChangeAspect="1"/>
                  </p:cNvGrpSpPr>
                  <p:nvPr/>
                </p:nvGrpSpPr>
                <p:grpSpPr bwMode="auto">
                  <a:xfrm>
                    <a:off x="1535803" y="1600883"/>
                    <a:ext cx="296522" cy="297020"/>
                    <a:chOff x="5161262" y="1756832"/>
                    <a:chExt cx="456186" cy="456954"/>
                  </a:xfrm>
                </p:grpSpPr>
                <p:sp>
                  <p:nvSpPr>
                    <p:cNvPr id="97" name="Rectangle 96"/>
                    <p:cNvSpPr>
                      <a:spLocks noChangeAspect="1"/>
                    </p:cNvSpPr>
                    <p:nvPr/>
                  </p:nvSpPr>
                  <p:spPr>
                    <a:xfrm>
                      <a:off x="5238880" y="1835469"/>
                      <a:ext cx="300344"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 name="Oval 97"/>
                    <p:cNvSpPr>
                      <a:spLocks noChangeAspect="1"/>
                    </p:cNvSpPr>
                    <p:nvPr/>
                  </p:nvSpPr>
                  <p:spPr>
                    <a:xfrm>
                      <a:off x="5160742" y="1757315"/>
                      <a:ext cx="456620" cy="454271"/>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4" name="Group 427"/>
                  <p:cNvGrpSpPr>
                    <a:grpSpLocks noChangeAspect="1"/>
                  </p:cNvGrpSpPr>
                  <p:nvPr/>
                </p:nvGrpSpPr>
                <p:grpSpPr bwMode="auto">
                  <a:xfrm>
                    <a:off x="1167503" y="1603343"/>
                    <a:ext cx="296522" cy="297020"/>
                    <a:chOff x="5161262" y="1756832"/>
                    <a:chExt cx="456186" cy="456954"/>
                  </a:xfrm>
                </p:grpSpPr>
                <p:sp>
                  <p:nvSpPr>
                    <p:cNvPr id="95" name="Rectangle 94"/>
                    <p:cNvSpPr>
                      <a:spLocks noChangeAspect="1"/>
                    </p:cNvSpPr>
                    <p:nvPr/>
                  </p:nvSpPr>
                  <p:spPr>
                    <a:xfrm>
                      <a:off x="5238992" y="1834126"/>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6" name="Oval 95"/>
                    <p:cNvSpPr>
                      <a:spLocks noChangeAspect="1"/>
                    </p:cNvSpPr>
                    <p:nvPr/>
                  </p:nvSpPr>
                  <p:spPr>
                    <a:xfrm>
                      <a:off x="5160854" y="1755972"/>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grpSp>
            <p:nvGrpSpPr>
              <p:cNvPr id="40" name="Group 481"/>
              <p:cNvGrpSpPr>
                <a:grpSpLocks/>
              </p:cNvGrpSpPr>
              <p:nvPr/>
            </p:nvGrpSpPr>
            <p:grpSpPr bwMode="auto">
              <a:xfrm>
                <a:off x="2967665" y="2556717"/>
                <a:ext cx="1382372" cy="300910"/>
                <a:chOff x="449953" y="1599453"/>
                <a:chExt cx="1382372" cy="300910"/>
              </a:xfrm>
            </p:grpSpPr>
            <p:grpSp>
              <p:nvGrpSpPr>
                <p:cNvPr id="69" name="Group 482"/>
                <p:cNvGrpSpPr>
                  <a:grpSpLocks noChangeAspect="1"/>
                </p:cNvGrpSpPr>
                <p:nvPr/>
              </p:nvGrpSpPr>
              <p:grpSpPr bwMode="auto">
                <a:xfrm>
                  <a:off x="449953" y="1599453"/>
                  <a:ext cx="296522" cy="297020"/>
                  <a:chOff x="5161262" y="1756832"/>
                  <a:chExt cx="456186" cy="456954"/>
                </a:xfrm>
              </p:grpSpPr>
              <p:sp>
                <p:nvSpPr>
                  <p:cNvPr id="82" name="Rectangle 81"/>
                  <p:cNvSpPr>
                    <a:spLocks noChangeAspect="1"/>
                  </p:cNvSpPr>
                  <p:nvPr/>
                </p:nvSpPr>
                <p:spPr>
                  <a:xfrm>
                    <a:off x="5238563" y="1834986"/>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Oval 82"/>
                  <p:cNvSpPr>
                    <a:spLocks noChangeAspect="1"/>
                  </p:cNvSpPr>
                  <p:nvPr/>
                </p:nvSpPr>
                <p:spPr>
                  <a:xfrm>
                    <a:off x="5160425" y="1756832"/>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0" name="Group 483"/>
                <p:cNvGrpSpPr>
                  <a:grpSpLocks noChangeAspect="1"/>
                </p:cNvGrpSpPr>
                <p:nvPr/>
              </p:nvGrpSpPr>
              <p:grpSpPr bwMode="auto">
                <a:xfrm>
                  <a:off x="811903" y="1599453"/>
                  <a:ext cx="296522" cy="297020"/>
                  <a:chOff x="5161262" y="1756832"/>
                  <a:chExt cx="456186" cy="456954"/>
                </a:xfrm>
              </p:grpSpPr>
              <p:sp>
                <p:nvSpPr>
                  <p:cNvPr id="80" name="Rectangle 79"/>
                  <p:cNvSpPr>
                    <a:spLocks noChangeAspect="1"/>
                  </p:cNvSpPr>
                  <p:nvPr/>
                </p:nvSpPr>
                <p:spPr>
                  <a:xfrm>
                    <a:off x="5238453" y="1834986"/>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Oval 80"/>
                  <p:cNvSpPr>
                    <a:spLocks noChangeAspect="1"/>
                  </p:cNvSpPr>
                  <p:nvPr/>
                </p:nvSpPr>
                <p:spPr>
                  <a:xfrm>
                    <a:off x="5160314" y="1756832"/>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1" name="Group 484"/>
                <p:cNvGrpSpPr>
                  <a:grpSpLocks noChangeAspect="1"/>
                </p:cNvGrpSpPr>
                <p:nvPr/>
              </p:nvGrpSpPr>
              <p:grpSpPr bwMode="auto">
                <a:xfrm>
                  <a:off x="1170678" y="1600168"/>
                  <a:ext cx="296522" cy="297020"/>
                  <a:chOff x="5161262" y="1756832"/>
                  <a:chExt cx="456186" cy="456954"/>
                </a:xfrm>
              </p:grpSpPr>
              <p:sp>
                <p:nvSpPr>
                  <p:cNvPr id="78" name="Rectangle 77"/>
                  <p:cNvSpPr>
                    <a:spLocks noChangeAspect="1"/>
                  </p:cNvSpPr>
                  <p:nvPr/>
                </p:nvSpPr>
                <p:spPr>
                  <a:xfrm>
                    <a:off x="5238343" y="1833886"/>
                    <a:ext cx="300342" cy="302847"/>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Oval 78"/>
                  <p:cNvSpPr>
                    <a:spLocks noChangeAspect="1"/>
                  </p:cNvSpPr>
                  <p:nvPr/>
                </p:nvSpPr>
                <p:spPr>
                  <a:xfrm>
                    <a:off x="5160205" y="1755732"/>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2" name="Group 485"/>
                <p:cNvGrpSpPr>
                  <a:grpSpLocks noChangeAspect="1"/>
                </p:cNvGrpSpPr>
                <p:nvPr/>
              </p:nvGrpSpPr>
              <p:grpSpPr bwMode="auto">
                <a:xfrm>
                  <a:off x="1535803" y="1600883"/>
                  <a:ext cx="296522" cy="297020"/>
                  <a:chOff x="5161262" y="1756832"/>
                  <a:chExt cx="456186" cy="456954"/>
                </a:xfrm>
              </p:grpSpPr>
              <p:sp>
                <p:nvSpPr>
                  <p:cNvPr id="76" name="Rectangle 75"/>
                  <p:cNvSpPr>
                    <a:spLocks noChangeAspect="1"/>
                  </p:cNvSpPr>
                  <p:nvPr/>
                </p:nvSpPr>
                <p:spPr>
                  <a:xfrm>
                    <a:off x="5238233" y="1835228"/>
                    <a:ext cx="300342"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Oval 76"/>
                  <p:cNvSpPr>
                    <a:spLocks noChangeAspect="1"/>
                  </p:cNvSpPr>
                  <p:nvPr/>
                </p:nvSpPr>
                <p:spPr>
                  <a:xfrm>
                    <a:off x="5160095" y="1757074"/>
                    <a:ext cx="456618"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3" name="Group 486"/>
                <p:cNvGrpSpPr>
                  <a:grpSpLocks noChangeAspect="1"/>
                </p:cNvGrpSpPr>
                <p:nvPr/>
              </p:nvGrpSpPr>
              <p:grpSpPr bwMode="auto">
                <a:xfrm>
                  <a:off x="1167503" y="1603343"/>
                  <a:ext cx="296522" cy="297020"/>
                  <a:chOff x="5161262" y="1756832"/>
                  <a:chExt cx="456186" cy="456954"/>
                </a:xfrm>
              </p:grpSpPr>
              <p:sp>
                <p:nvSpPr>
                  <p:cNvPr id="74" name="Rectangle 73"/>
                  <p:cNvSpPr>
                    <a:spLocks noChangeAspect="1"/>
                  </p:cNvSpPr>
                  <p:nvPr/>
                </p:nvSpPr>
                <p:spPr>
                  <a:xfrm>
                    <a:off x="5238345" y="1833886"/>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Oval 74"/>
                  <p:cNvSpPr>
                    <a:spLocks noChangeAspect="1"/>
                  </p:cNvSpPr>
                  <p:nvPr/>
                </p:nvSpPr>
                <p:spPr>
                  <a:xfrm>
                    <a:off x="5160207" y="1755732"/>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41" name="Group 497"/>
              <p:cNvGrpSpPr>
                <a:grpSpLocks/>
              </p:cNvGrpSpPr>
              <p:nvPr/>
            </p:nvGrpSpPr>
            <p:grpSpPr bwMode="auto">
              <a:xfrm>
                <a:off x="2968792" y="5814989"/>
                <a:ext cx="1382372" cy="300910"/>
                <a:chOff x="449953" y="1599453"/>
                <a:chExt cx="1382372" cy="300910"/>
              </a:xfrm>
            </p:grpSpPr>
            <p:grpSp>
              <p:nvGrpSpPr>
                <p:cNvPr id="54" name="Group 498"/>
                <p:cNvGrpSpPr>
                  <a:grpSpLocks noChangeAspect="1"/>
                </p:cNvGrpSpPr>
                <p:nvPr/>
              </p:nvGrpSpPr>
              <p:grpSpPr bwMode="auto">
                <a:xfrm>
                  <a:off x="449953" y="1599453"/>
                  <a:ext cx="296522" cy="297020"/>
                  <a:chOff x="5161262" y="1756832"/>
                  <a:chExt cx="456186" cy="456954"/>
                </a:xfrm>
              </p:grpSpPr>
              <p:sp>
                <p:nvSpPr>
                  <p:cNvPr id="67" name="Rectangle 66"/>
                  <p:cNvSpPr>
                    <a:spLocks noChangeAspect="1"/>
                  </p:cNvSpPr>
                  <p:nvPr/>
                </p:nvSpPr>
                <p:spPr>
                  <a:xfrm>
                    <a:off x="5239271" y="1833885"/>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a:spLocks noChangeAspect="1"/>
                  </p:cNvSpPr>
                  <p:nvPr/>
                </p:nvSpPr>
                <p:spPr>
                  <a:xfrm>
                    <a:off x="5161133" y="1755730"/>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5" name="Group 499"/>
                <p:cNvGrpSpPr>
                  <a:grpSpLocks noChangeAspect="1"/>
                </p:cNvGrpSpPr>
                <p:nvPr/>
              </p:nvGrpSpPr>
              <p:grpSpPr bwMode="auto">
                <a:xfrm>
                  <a:off x="811903" y="1599453"/>
                  <a:ext cx="296522" cy="297020"/>
                  <a:chOff x="5161262" y="1756832"/>
                  <a:chExt cx="456186" cy="456954"/>
                </a:xfrm>
              </p:grpSpPr>
              <p:sp>
                <p:nvSpPr>
                  <p:cNvPr id="65" name="Rectangle 64"/>
                  <p:cNvSpPr>
                    <a:spLocks noChangeAspect="1"/>
                  </p:cNvSpPr>
                  <p:nvPr/>
                </p:nvSpPr>
                <p:spPr>
                  <a:xfrm>
                    <a:off x="5239160" y="1833885"/>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Oval 65"/>
                  <p:cNvSpPr>
                    <a:spLocks noChangeAspect="1"/>
                  </p:cNvSpPr>
                  <p:nvPr/>
                </p:nvSpPr>
                <p:spPr>
                  <a:xfrm>
                    <a:off x="5161022" y="1755730"/>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6" name="Group 500"/>
                <p:cNvGrpSpPr>
                  <a:grpSpLocks noChangeAspect="1"/>
                </p:cNvGrpSpPr>
                <p:nvPr/>
              </p:nvGrpSpPr>
              <p:grpSpPr bwMode="auto">
                <a:xfrm>
                  <a:off x="1170678" y="1600168"/>
                  <a:ext cx="296522" cy="297020"/>
                  <a:chOff x="5161262" y="1756832"/>
                  <a:chExt cx="456186" cy="456954"/>
                </a:xfrm>
              </p:grpSpPr>
              <p:sp>
                <p:nvSpPr>
                  <p:cNvPr id="63" name="Rectangle 62"/>
                  <p:cNvSpPr>
                    <a:spLocks noChangeAspect="1"/>
                  </p:cNvSpPr>
                  <p:nvPr/>
                </p:nvSpPr>
                <p:spPr>
                  <a:xfrm>
                    <a:off x="5239051" y="1832785"/>
                    <a:ext cx="300344" cy="302847"/>
                  </a:xfrm>
                  <a:prstGeom prst="rect">
                    <a:avLst/>
                  </a:prstGeom>
                  <a:pattFill prst="lg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 name="Oval 63"/>
                  <p:cNvSpPr>
                    <a:spLocks noChangeAspect="1"/>
                  </p:cNvSpPr>
                  <p:nvPr/>
                </p:nvSpPr>
                <p:spPr>
                  <a:xfrm>
                    <a:off x="5160913" y="1754630"/>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7" name="Group 501"/>
                <p:cNvGrpSpPr>
                  <a:grpSpLocks noChangeAspect="1"/>
                </p:cNvGrpSpPr>
                <p:nvPr/>
              </p:nvGrpSpPr>
              <p:grpSpPr bwMode="auto">
                <a:xfrm>
                  <a:off x="1535803" y="1600883"/>
                  <a:ext cx="296522" cy="297020"/>
                  <a:chOff x="5161262" y="1756832"/>
                  <a:chExt cx="456186" cy="456954"/>
                </a:xfrm>
              </p:grpSpPr>
              <p:sp>
                <p:nvSpPr>
                  <p:cNvPr id="61" name="Rectangle 60"/>
                  <p:cNvSpPr>
                    <a:spLocks noChangeAspect="1"/>
                  </p:cNvSpPr>
                  <p:nvPr/>
                </p:nvSpPr>
                <p:spPr>
                  <a:xfrm>
                    <a:off x="5238940" y="1834126"/>
                    <a:ext cx="300344" cy="300406"/>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a:spLocks noChangeAspect="1"/>
                  </p:cNvSpPr>
                  <p:nvPr/>
                </p:nvSpPr>
                <p:spPr>
                  <a:xfrm>
                    <a:off x="5160802" y="1755972"/>
                    <a:ext cx="456620" cy="456714"/>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8" name="Group 502"/>
                <p:cNvGrpSpPr>
                  <a:grpSpLocks noChangeAspect="1"/>
                </p:cNvGrpSpPr>
                <p:nvPr/>
              </p:nvGrpSpPr>
              <p:grpSpPr bwMode="auto">
                <a:xfrm>
                  <a:off x="1167503" y="1603343"/>
                  <a:ext cx="296522" cy="297020"/>
                  <a:chOff x="5161262" y="1756832"/>
                  <a:chExt cx="456186" cy="456954"/>
                </a:xfrm>
              </p:grpSpPr>
              <p:sp>
                <p:nvSpPr>
                  <p:cNvPr id="59" name="Rectangle 58"/>
                  <p:cNvSpPr>
                    <a:spLocks noChangeAspect="1"/>
                  </p:cNvSpPr>
                  <p:nvPr/>
                </p:nvSpPr>
                <p:spPr>
                  <a:xfrm>
                    <a:off x="5239052" y="1832785"/>
                    <a:ext cx="300344"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a:spLocks noChangeAspect="1"/>
                  </p:cNvSpPr>
                  <p:nvPr/>
                </p:nvSpPr>
                <p:spPr>
                  <a:xfrm>
                    <a:off x="5160914" y="1754630"/>
                    <a:ext cx="456620"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42" name="Group 454"/>
              <p:cNvGrpSpPr>
                <a:grpSpLocks noChangeAspect="1"/>
              </p:cNvGrpSpPr>
              <p:nvPr/>
            </p:nvGrpSpPr>
            <p:grpSpPr bwMode="auto">
              <a:xfrm>
                <a:off x="2598999" y="2563067"/>
                <a:ext cx="296522" cy="297020"/>
                <a:chOff x="5161262" y="1756832"/>
                <a:chExt cx="456186" cy="456954"/>
              </a:xfrm>
            </p:grpSpPr>
            <p:sp>
              <p:nvSpPr>
                <p:cNvPr id="52" name="Rectangle 51"/>
                <p:cNvSpPr>
                  <a:spLocks noChangeAspect="1"/>
                </p:cNvSpPr>
                <p:nvPr/>
              </p:nvSpPr>
              <p:spPr>
                <a:xfrm>
                  <a:off x="5239239" y="1834986"/>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a:spLocks noChangeAspect="1"/>
                </p:cNvSpPr>
                <p:nvPr/>
              </p:nvSpPr>
              <p:spPr>
                <a:xfrm>
                  <a:off x="5161100" y="1756832"/>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43" name="Group 457"/>
              <p:cNvGrpSpPr>
                <a:grpSpLocks noChangeAspect="1"/>
              </p:cNvGrpSpPr>
              <p:nvPr/>
            </p:nvGrpSpPr>
            <p:grpSpPr bwMode="auto">
              <a:xfrm>
                <a:off x="4412088" y="2557432"/>
                <a:ext cx="296522" cy="297020"/>
                <a:chOff x="5161262" y="1756832"/>
                <a:chExt cx="456186" cy="456954"/>
              </a:xfrm>
            </p:grpSpPr>
            <p:sp>
              <p:nvSpPr>
                <p:cNvPr id="50" name="Rectangle 49"/>
                <p:cNvSpPr>
                  <a:spLocks noChangeAspect="1"/>
                </p:cNvSpPr>
                <p:nvPr/>
              </p:nvSpPr>
              <p:spPr>
                <a:xfrm>
                  <a:off x="5238434" y="1833886"/>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a:spLocks noChangeAspect="1"/>
                </p:cNvSpPr>
                <p:nvPr/>
              </p:nvSpPr>
              <p:spPr>
                <a:xfrm>
                  <a:off x="5160296" y="1755732"/>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44" name="Group 460"/>
              <p:cNvGrpSpPr>
                <a:grpSpLocks noChangeAspect="1"/>
              </p:cNvGrpSpPr>
              <p:nvPr/>
            </p:nvGrpSpPr>
            <p:grpSpPr bwMode="auto">
              <a:xfrm>
                <a:off x="2602174" y="5817449"/>
                <a:ext cx="296522" cy="297020"/>
                <a:chOff x="5161262" y="1756832"/>
                <a:chExt cx="456186" cy="456954"/>
              </a:xfrm>
            </p:grpSpPr>
            <p:sp>
              <p:nvSpPr>
                <p:cNvPr id="48" name="Rectangle 47"/>
                <p:cNvSpPr>
                  <a:spLocks noChangeAspect="1"/>
                </p:cNvSpPr>
                <p:nvPr/>
              </p:nvSpPr>
              <p:spPr>
                <a:xfrm>
                  <a:off x="5239237" y="1834985"/>
                  <a:ext cx="300342" cy="300404"/>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Oval 48"/>
                <p:cNvSpPr>
                  <a:spLocks noChangeAspect="1"/>
                </p:cNvSpPr>
                <p:nvPr/>
              </p:nvSpPr>
              <p:spPr>
                <a:xfrm>
                  <a:off x="5161099" y="1756830"/>
                  <a:ext cx="456618" cy="456712"/>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45" name="Group 463"/>
              <p:cNvGrpSpPr>
                <a:grpSpLocks noChangeAspect="1"/>
              </p:cNvGrpSpPr>
              <p:nvPr/>
            </p:nvGrpSpPr>
            <p:grpSpPr bwMode="auto">
              <a:xfrm>
                <a:off x="4415263" y="5811814"/>
                <a:ext cx="296522" cy="297020"/>
                <a:chOff x="5161262" y="1756832"/>
                <a:chExt cx="456186" cy="456954"/>
              </a:xfrm>
            </p:grpSpPr>
            <p:sp>
              <p:nvSpPr>
                <p:cNvPr id="46" name="Rectangle 45"/>
                <p:cNvSpPr>
                  <a:spLocks noChangeAspect="1"/>
                </p:cNvSpPr>
                <p:nvPr/>
              </p:nvSpPr>
              <p:spPr>
                <a:xfrm>
                  <a:off x="5238433" y="1833885"/>
                  <a:ext cx="300342" cy="302847"/>
                </a:xfrm>
                <a:prstGeom prst="rect">
                  <a:avLst/>
                </a:prstGeom>
                <a:pattFill prst="smCheck">
                  <a:fgClr>
                    <a:schemeClr val="bg1">
                      <a:lumMod val="75000"/>
                    </a:schemeClr>
                  </a:fgClr>
                  <a:bgClr>
                    <a:srgbClr val="3366FF"/>
                  </a:bgClr>
                </a:patt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Oval 46"/>
                <p:cNvSpPr>
                  <a:spLocks noChangeAspect="1"/>
                </p:cNvSpPr>
                <p:nvPr/>
              </p:nvSpPr>
              <p:spPr>
                <a:xfrm>
                  <a:off x="5160295" y="1755730"/>
                  <a:ext cx="456618" cy="459156"/>
                </a:xfrm>
                <a:prstGeom prst="ellipse">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sp>
        <p:nvSpPr>
          <p:cNvPr id="280" name="Title 1"/>
          <p:cNvSpPr>
            <a:spLocks noGrp="1"/>
          </p:cNvSpPr>
          <p:nvPr>
            <p:ph type="title"/>
          </p:nvPr>
        </p:nvSpPr>
        <p:spPr>
          <a:xfrm>
            <a:off x="2057400" y="-76200"/>
            <a:ext cx="4953000" cy="655638"/>
          </a:xfrm>
        </p:spPr>
        <p:txBody>
          <a:bodyPr/>
          <a:lstStyle/>
          <a:p>
            <a:r>
              <a:rPr lang="en-US" dirty="0" smtClean="0">
                <a:solidFill>
                  <a:srgbClr val="FFFF00"/>
                </a:solidFill>
              </a:rPr>
              <a:t>IFU layout</a:t>
            </a:r>
            <a:endParaRPr lang="en-US" dirty="0">
              <a:solidFill>
                <a:srgbClr val="FFFF00"/>
              </a:solidFill>
            </a:endParaRPr>
          </a:p>
        </p:txBody>
      </p:sp>
      <p:sp>
        <p:nvSpPr>
          <p:cNvPr id="281" name="TextBox 280"/>
          <p:cNvSpPr txBox="1"/>
          <p:nvPr/>
        </p:nvSpPr>
        <p:spPr>
          <a:xfrm>
            <a:off x="685800" y="1219200"/>
            <a:ext cx="1082598" cy="400110"/>
          </a:xfrm>
          <a:prstGeom prst="rect">
            <a:avLst/>
          </a:prstGeom>
          <a:noFill/>
        </p:spPr>
        <p:txBody>
          <a:bodyPr wrap="none" rtlCol="0">
            <a:spAutoFit/>
          </a:bodyPr>
          <a:lstStyle/>
          <a:p>
            <a:r>
              <a:rPr lang="en-US" sz="2000" dirty="0" smtClean="0">
                <a:solidFill>
                  <a:srgbClr val="FFFF00"/>
                </a:solidFill>
              </a:rPr>
              <a:t>78 IFUs</a:t>
            </a:r>
            <a:endParaRPr lang="en-US" sz="2000" dirty="0">
              <a:solidFill>
                <a:srgbClr val="FFFF00"/>
              </a:solidFill>
            </a:endParaRPr>
          </a:p>
        </p:txBody>
      </p:sp>
      <p:sp>
        <p:nvSpPr>
          <p:cNvPr id="282" name="TextBox 281"/>
          <p:cNvSpPr txBox="1"/>
          <p:nvPr/>
        </p:nvSpPr>
        <p:spPr>
          <a:xfrm>
            <a:off x="3048000" y="6248400"/>
            <a:ext cx="2964123" cy="400110"/>
          </a:xfrm>
          <a:prstGeom prst="rect">
            <a:avLst/>
          </a:prstGeom>
          <a:noFill/>
        </p:spPr>
        <p:txBody>
          <a:bodyPr wrap="none" rtlCol="0">
            <a:spAutoFit/>
          </a:bodyPr>
          <a:lstStyle/>
          <a:p>
            <a:r>
              <a:rPr lang="en-US" sz="2000" dirty="0" smtClean="0">
                <a:solidFill>
                  <a:srgbClr val="FFFF00"/>
                </a:solidFill>
              </a:rPr>
              <a:t>16 </a:t>
            </a:r>
            <a:r>
              <a:rPr lang="en-US" sz="2000" dirty="0" err="1" smtClean="0">
                <a:solidFill>
                  <a:srgbClr val="FFFF00"/>
                </a:solidFill>
              </a:rPr>
              <a:t>arcminutes</a:t>
            </a:r>
            <a:r>
              <a:rPr lang="en-US" sz="2000" dirty="0" smtClean="0">
                <a:solidFill>
                  <a:srgbClr val="FFFF00"/>
                </a:solidFill>
              </a:rPr>
              <a:t> (170 mm) </a:t>
            </a:r>
            <a:endParaRPr lang="en-US" sz="2000" dirty="0">
              <a:solidFill>
                <a:srgbClr val="FFFF00"/>
              </a:solidFill>
            </a:endParaRPr>
          </a:p>
        </p:txBody>
      </p:sp>
      <p:cxnSp>
        <p:nvCxnSpPr>
          <p:cNvPr id="284" name="Straight Arrow Connector 283"/>
          <p:cNvCxnSpPr/>
          <p:nvPr/>
        </p:nvCxnSpPr>
        <p:spPr>
          <a:xfrm>
            <a:off x="2209800" y="6248400"/>
            <a:ext cx="4648200" cy="0"/>
          </a:xfrm>
          <a:prstGeom prst="straightConnector1">
            <a:avLst/>
          </a:prstGeom>
          <a:ln w="38100">
            <a:solidFill>
              <a:srgbClr val="FFFF00"/>
            </a:solidFill>
            <a:headEnd type="arrow"/>
            <a:tailEnd type="triangle" w="med" len="lg"/>
          </a:ln>
        </p:spPr>
        <p:style>
          <a:lnRef idx="2">
            <a:schemeClr val="accent1"/>
          </a:lnRef>
          <a:fillRef idx="0">
            <a:schemeClr val="accent1"/>
          </a:fillRef>
          <a:effectRef idx="1">
            <a:schemeClr val="accent1"/>
          </a:effectRef>
          <a:fontRef idx="minor">
            <a:schemeClr val="tx1"/>
          </a:fontRef>
        </p:style>
      </p:cxnSp>
      <p:sp>
        <p:nvSpPr>
          <p:cNvPr id="285" name="TextBox 284"/>
          <p:cNvSpPr txBox="1"/>
          <p:nvPr/>
        </p:nvSpPr>
        <p:spPr>
          <a:xfrm>
            <a:off x="6477000" y="533400"/>
            <a:ext cx="2286000" cy="707886"/>
          </a:xfrm>
          <a:prstGeom prst="rect">
            <a:avLst/>
          </a:prstGeom>
          <a:noFill/>
        </p:spPr>
        <p:txBody>
          <a:bodyPr wrap="square" rtlCol="0">
            <a:spAutoFit/>
          </a:bodyPr>
          <a:lstStyle/>
          <a:p>
            <a:r>
              <a:rPr lang="en-US" sz="2000" dirty="0" smtClean="0">
                <a:solidFill>
                  <a:srgbClr val="FFFF00"/>
                </a:solidFill>
              </a:rPr>
              <a:t>Input head mount plate by IAG</a:t>
            </a:r>
            <a:endParaRPr lang="en-US" sz="2000" dirty="0">
              <a:solidFill>
                <a:srgbClr val="FFFF00"/>
              </a:solidFill>
            </a:endParaRPr>
          </a:p>
        </p:txBody>
      </p:sp>
    </p:spTree>
    <p:extLst>
      <p:ext uri="{BB962C8B-B14F-4D97-AF65-F5344CB8AC3E}">
        <p14:creationId xmlns:p14="http://schemas.microsoft.com/office/powerpoint/2010/main" val="209851558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4953000" cy="655638"/>
          </a:xfrm>
        </p:spPr>
        <p:txBody>
          <a:bodyPr/>
          <a:lstStyle/>
          <a:p>
            <a:r>
              <a:rPr lang="en-US" dirty="0" smtClean="0"/>
              <a:t>VIRUS infrastructure</a:t>
            </a:r>
            <a:endParaRPr lang="en-US" dirty="0"/>
          </a:p>
        </p:txBody>
      </p:sp>
      <p:pic>
        <p:nvPicPr>
          <p:cNvPr id="6" name="Content Placeholder 5" descr="2014-06-10 23.30.54.jpg"/>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a:stretch/>
        </p:blipFill>
        <p:spPr>
          <a:xfrm>
            <a:off x="4324788" y="3111500"/>
            <a:ext cx="4806512" cy="3441700"/>
          </a:xfrm>
        </p:spPr>
      </p:pic>
      <p:pic>
        <p:nvPicPr>
          <p:cNvPr id="7" name="Picture 6" descr="C:\Users\Travis\Documents\Astronomy\VIRUS Project\VIRUS SOLIDWORKS\VIRUS Enclosure\enclosure &amp; telescope structure\virus enclosure layout 01.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2400" y="2501922"/>
            <a:ext cx="4724400" cy="4356078"/>
          </a:xfrm>
          <a:prstGeom prst="rect">
            <a:avLst/>
          </a:prstGeom>
          <a:noFill/>
          <a:ln w="9525">
            <a:noFill/>
            <a:miter lim="800000"/>
            <a:headEnd/>
            <a:tailEnd/>
          </a:ln>
        </p:spPr>
      </p:pic>
      <p:sp>
        <p:nvSpPr>
          <p:cNvPr id="8" name="TextBox 7"/>
          <p:cNvSpPr txBox="1"/>
          <p:nvPr/>
        </p:nvSpPr>
        <p:spPr>
          <a:xfrm>
            <a:off x="5486400" y="2743200"/>
            <a:ext cx="1920618" cy="307777"/>
          </a:xfrm>
          <a:prstGeom prst="rect">
            <a:avLst/>
          </a:prstGeom>
          <a:noFill/>
        </p:spPr>
        <p:txBody>
          <a:bodyPr wrap="none" rtlCol="0">
            <a:spAutoFit/>
          </a:bodyPr>
          <a:lstStyle/>
          <a:p>
            <a:r>
              <a:rPr lang="en-US" sz="1400" dirty="0" smtClean="0">
                <a:solidFill>
                  <a:srgbClr val="0000FF"/>
                </a:solidFill>
              </a:rPr>
              <a:t>VSS installed on HET</a:t>
            </a:r>
            <a:endParaRPr lang="en-US" sz="1400" dirty="0">
              <a:solidFill>
                <a:srgbClr val="0000FF"/>
              </a:solidFill>
            </a:endParaRPr>
          </a:p>
        </p:txBody>
      </p:sp>
      <p:sp>
        <p:nvSpPr>
          <p:cNvPr id="9" name="Text Placeholder 2"/>
          <p:cNvSpPr txBox="1">
            <a:spLocks/>
          </p:cNvSpPr>
          <p:nvPr/>
        </p:nvSpPr>
        <p:spPr bwMode="auto">
          <a:xfrm>
            <a:off x="228600" y="1142999"/>
            <a:ext cx="8763000" cy="12954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en-US" sz="1800" dirty="0" smtClean="0"/>
              <a:t>Enclosures for VIRUS are huge clean rooms with heat removal</a:t>
            </a:r>
          </a:p>
          <a:p>
            <a:r>
              <a:rPr lang="en-US" sz="1800" dirty="0" smtClean="0"/>
              <a:t>Ride on VIRUS support structure (VSS, </a:t>
            </a:r>
            <a:r>
              <a:rPr lang="da-DK" sz="1600" dirty="0">
                <a:solidFill>
                  <a:srgbClr val="FF0000"/>
                </a:solidFill>
              </a:rPr>
              <a:t>Good et </a:t>
            </a:r>
            <a:r>
              <a:rPr lang="da-DK" sz="1600" dirty="0" smtClean="0">
                <a:solidFill>
                  <a:srgbClr val="FF0000"/>
                </a:solidFill>
              </a:rPr>
              <a:t>al </a:t>
            </a:r>
            <a:r>
              <a:rPr lang="da-DK" sz="1600" dirty="0" err="1" smtClean="0">
                <a:solidFill>
                  <a:srgbClr val="FF0000"/>
                </a:solidFill>
              </a:rPr>
              <a:t>Proc</a:t>
            </a:r>
            <a:r>
              <a:rPr lang="da-DK" sz="1600" dirty="0" smtClean="0">
                <a:solidFill>
                  <a:srgbClr val="FF0000"/>
                </a:solidFill>
              </a:rPr>
              <a:t> SPIE 9145</a:t>
            </a:r>
            <a:r>
              <a:rPr lang="da-DK" sz="1600" dirty="0">
                <a:solidFill>
                  <a:srgbClr val="FF0000"/>
                </a:solidFill>
              </a:rPr>
              <a:t>-</a:t>
            </a:r>
            <a:r>
              <a:rPr lang="da-DK" sz="1600" dirty="0" smtClean="0">
                <a:solidFill>
                  <a:srgbClr val="FF0000"/>
                </a:solidFill>
              </a:rPr>
              <a:t>204 (2014)</a:t>
            </a:r>
            <a:r>
              <a:rPr lang="en-US" sz="1800" dirty="0" smtClean="0"/>
              <a:t>)</a:t>
            </a:r>
            <a:r>
              <a:rPr lang="en-US" sz="1800" dirty="0" smtClean="0"/>
              <a:t>, </a:t>
            </a:r>
          </a:p>
          <a:p>
            <a:pPr lvl="1"/>
            <a:r>
              <a:rPr lang="en-US" sz="1400" dirty="0"/>
              <a:t>L</a:t>
            </a:r>
            <a:r>
              <a:rPr lang="en-US" sz="1400" dirty="0" smtClean="0"/>
              <a:t>ifted by air bearings for azimuth moves; not coupled to the telescope structure except at base</a:t>
            </a:r>
            <a:endParaRPr lang="en-US" sz="1400" dirty="0"/>
          </a:p>
          <a:p>
            <a:r>
              <a:rPr lang="en-US" sz="1800" dirty="0" smtClean="0"/>
              <a:t>VIRUS Cryogenic System (VCS) supplies LN to each unit to cool </a:t>
            </a:r>
            <a:r>
              <a:rPr lang="en-US" sz="1800" dirty="0" smtClean="0"/>
              <a:t>detectors</a:t>
            </a:r>
            <a:endParaRPr lang="en-US" sz="1800" dirty="0" smtClean="0"/>
          </a:p>
        </p:txBody>
      </p:sp>
      <p:sp>
        <p:nvSpPr>
          <p:cNvPr id="10" name="TextBox 9"/>
          <p:cNvSpPr txBox="1"/>
          <p:nvPr/>
        </p:nvSpPr>
        <p:spPr>
          <a:xfrm>
            <a:off x="3276600" y="2438400"/>
            <a:ext cx="1824275" cy="307777"/>
          </a:xfrm>
          <a:prstGeom prst="rect">
            <a:avLst/>
          </a:prstGeom>
          <a:noFill/>
        </p:spPr>
        <p:txBody>
          <a:bodyPr wrap="none" rtlCol="0">
            <a:spAutoFit/>
          </a:bodyPr>
          <a:lstStyle/>
          <a:p>
            <a:r>
              <a:rPr lang="en-US" sz="1400" dirty="0" smtClean="0">
                <a:solidFill>
                  <a:srgbClr val="0000FF"/>
                </a:solidFill>
              </a:rPr>
              <a:t>VSS and enclosures</a:t>
            </a:r>
            <a:endParaRPr lang="en-US" sz="1400" dirty="0">
              <a:solidFill>
                <a:srgbClr val="0000FF"/>
              </a:solidFill>
            </a:endParaRPr>
          </a:p>
        </p:txBody>
      </p:sp>
      <p:sp>
        <p:nvSpPr>
          <p:cNvPr id="11" name="TextBox 46"/>
          <p:cNvSpPr txBox="1">
            <a:spLocks noChangeAspect="1" noChangeArrowheads="1"/>
          </p:cNvSpPr>
          <p:nvPr/>
        </p:nvSpPr>
        <p:spPr bwMode="auto">
          <a:xfrm>
            <a:off x="2438400" y="2514600"/>
            <a:ext cx="1447800" cy="48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9" tIns="43640" rIns="87279" bIns="43640">
            <a:spAutoFit/>
          </a:bodyPr>
          <a:lstStyle>
            <a:lvl1pPr defTabSz="2193925" eaLnBrk="0" hangingPunct="0">
              <a:defRPr sz="2400">
                <a:solidFill>
                  <a:schemeClr val="bg1"/>
                </a:solidFill>
                <a:latin typeface="Arial" charset="0"/>
                <a:ea typeface="ＭＳ Ｐゴシック" charset="0"/>
                <a:cs typeface="ＭＳ Ｐゴシック" charset="0"/>
              </a:defRPr>
            </a:lvl1pPr>
            <a:lvl2pPr marL="742950" indent="-285750" defTabSz="2193925" eaLnBrk="0" hangingPunct="0">
              <a:defRPr sz="2400">
                <a:solidFill>
                  <a:schemeClr val="bg1"/>
                </a:solidFill>
                <a:latin typeface="Arial" charset="0"/>
                <a:ea typeface="ＭＳ Ｐゴシック" charset="0"/>
              </a:defRPr>
            </a:lvl2pPr>
            <a:lvl3pPr marL="1143000" indent="-228600" defTabSz="2193925" eaLnBrk="0" hangingPunct="0">
              <a:defRPr sz="2400">
                <a:solidFill>
                  <a:schemeClr val="bg1"/>
                </a:solidFill>
                <a:latin typeface="Arial" charset="0"/>
                <a:ea typeface="ＭＳ Ｐゴシック" charset="0"/>
              </a:defRPr>
            </a:lvl3pPr>
            <a:lvl4pPr marL="1600200" indent="-228600" defTabSz="2193925" eaLnBrk="0" hangingPunct="0">
              <a:defRPr sz="2400">
                <a:solidFill>
                  <a:schemeClr val="bg1"/>
                </a:solidFill>
                <a:latin typeface="Arial" charset="0"/>
                <a:ea typeface="ＭＳ Ｐゴシック" charset="0"/>
              </a:defRPr>
            </a:lvl4pPr>
            <a:lvl5pPr marL="2057400" indent="-228600" defTabSz="2193925" eaLnBrk="0" hangingPunct="0">
              <a:defRPr sz="2400">
                <a:solidFill>
                  <a:schemeClr val="bg1"/>
                </a:solidFill>
                <a:latin typeface="Arial" charset="0"/>
                <a:ea typeface="ＭＳ Ｐゴシック" charset="0"/>
              </a:defRPr>
            </a:lvl5pPr>
            <a:lvl6pPr marL="2514600" indent="-228600" defTabSz="2193925"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2193925"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2193925"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2193925"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r>
              <a:rPr lang="en-US" sz="1300" b="1" dirty="0">
                <a:solidFill>
                  <a:schemeClr val="tx1"/>
                </a:solidFill>
              </a:rPr>
              <a:t>VIRUS </a:t>
            </a:r>
            <a:r>
              <a:rPr lang="en-US" sz="1300" b="1" dirty="0" smtClean="0">
                <a:solidFill>
                  <a:schemeClr val="tx1"/>
                </a:solidFill>
              </a:rPr>
              <a:t>enclosure</a:t>
            </a:r>
            <a:endParaRPr lang="en-US" sz="1300" b="1" dirty="0">
              <a:solidFill>
                <a:schemeClr val="tx1"/>
              </a:solidFill>
            </a:endParaRPr>
          </a:p>
        </p:txBody>
      </p:sp>
      <p:sp>
        <p:nvSpPr>
          <p:cNvPr id="12" name="Line 116"/>
          <p:cNvSpPr>
            <a:spLocks noChangeShapeType="1"/>
          </p:cNvSpPr>
          <p:nvPr/>
        </p:nvSpPr>
        <p:spPr bwMode="auto">
          <a:xfrm flipH="1">
            <a:off x="1828800" y="2850443"/>
            <a:ext cx="625474" cy="578557"/>
          </a:xfrm>
          <a:prstGeom prst="line">
            <a:avLst/>
          </a:prstGeom>
          <a:noFill/>
          <a:ln w="44450">
            <a:solidFill>
              <a:srgbClr val="FF0000"/>
            </a:solidFill>
            <a:round/>
            <a:headEnd/>
            <a:tailEnd type="triangle" w="med" len="lg"/>
          </a:ln>
          <a:extLst>
            <a:ext uri="{909E8E84-426E-40dd-AFC4-6F175D3DCCD1}">
              <a14:hiddenFill xmlns:a14="http://schemas.microsoft.com/office/drawing/2010/main">
                <a:noFill/>
              </a14:hiddenFill>
            </a:ext>
          </a:extLst>
        </p:spPr>
        <p:txBody>
          <a:bodyPr/>
          <a:lstStyle/>
          <a:p>
            <a:endParaRPr lang="en-US"/>
          </a:p>
        </p:txBody>
      </p:sp>
      <p:sp>
        <p:nvSpPr>
          <p:cNvPr id="13" name="TextBox 46"/>
          <p:cNvSpPr txBox="1">
            <a:spLocks noChangeAspect="1" noChangeArrowheads="1"/>
          </p:cNvSpPr>
          <p:nvPr/>
        </p:nvSpPr>
        <p:spPr bwMode="auto">
          <a:xfrm>
            <a:off x="609600" y="6344358"/>
            <a:ext cx="1447800" cy="48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9" tIns="43640" rIns="87279" bIns="43640">
            <a:spAutoFit/>
          </a:bodyPr>
          <a:lstStyle>
            <a:lvl1pPr defTabSz="2193925" eaLnBrk="0" hangingPunct="0">
              <a:defRPr sz="2400">
                <a:solidFill>
                  <a:schemeClr val="bg1"/>
                </a:solidFill>
                <a:latin typeface="Arial" charset="0"/>
                <a:ea typeface="ＭＳ Ｐゴシック" charset="0"/>
                <a:cs typeface="ＭＳ Ｐゴシック" charset="0"/>
              </a:defRPr>
            </a:lvl1pPr>
            <a:lvl2pPr marL="742950" indent="-285750" defTabSz="2193925" eaLnBrk="0" hangingPunct="0">
              <a:defRPr sz="2400">
                <a:solidFill>
                  <a:schemeClr val="bg1"/>
                </a:solidFill>
                <a:latin typeface="Arial" charset="0"/>
                <a:ea typeface="ＭＳ Ｐゴシック" charset="0"/>
              </a:defRPr>
            </a:lvl2pPr>
            <a:lvl3pPr marL="1143000" indent="-228600" defTabSz="2193925" eaLnBrk="0" hangingPunct="0">
              <a:defRPr sz="2400">
                <a:solidFill>
                  <a:schemeClr val="bg1"/>
                </a:solidFill>
                <a:latin typeface="Arial" charset="0"/>
                <a:ea typeface="ＭＳ Ｐゴシック" charset="0"/>
              </a:defRPr>
            </a:lvl3pPr>
            <a:lvl4pPr marL="1600200" indent="-228600" defTabSz="2193925" eaLnBrk="0" hangingPunct="0">
              <a:defRPr sz="2400">
                <a:solidFill>
                  <a:schemeClr val="bg1"/>
                </a:solidFill>
                <a:latin typeface="Arial" charset="0"/>
                <a:ea typeface="ＭＳ Ｐゴシック" charset="0"/>
              </a:defRPr>
            </a:lvl4pPr>
            <a:lvl5pPr marL="2057400" indent="-228600" defTabSz="2193925" eaLnBrk="0" hangingPunct="0">
              <a:defRPr sz="2400">
                <a:solidFill>
                  <a:schemeClr val="bg1"/>
                </a:solidFill>
                <a:latin typeface="Arial" charset="0"/>
                <a:ea typeface="ＭＳ Ｐゴシック" charset="0"/>
              </a:defRPr>
            </a:lvl5pPr>
            <a:lvl6pPr marL="2514600" indent="-228600" defTabSz="2193925"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2193925"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2193925"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2193925"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r>
              <a:rPr lang="en-US" sz="1300" b="1" dirty="0">
                <a:solidFill>
                  <a:schemeClr val="tx1"/>
                </a:solidFill>
              </a:rPr>
              <a:t>VIRUS </a:t>
            </a:r>
            <a:r>
              <a:rPr lang="en-US" sz="1300" b="1" dirty="0" smtClean="0">
                <a:solidFill>
                  <a:schemeClr val="tx1"/>
                </a:solidFill>
              </a:rPr>
              <a:t>Support Structure</a:t>
            </a:r>
            <a:endParaRPr lang="en-US" sz="1300" b="1" dirty="0">
              <a:solidFill>
                <a:schemeClr val="tx1"/>
              </a:solidFill>
            </a:endParaRPr>
          </a:p>
        </p:txBody>
      </p:sp>
      <p:sp>
        <p:nvSpPr>
          <p:cNvPr id="14" name="Line 116"/>
          <p:cNvSpPr>
            <a:spLocks noChangeShapeType="1"/>
          </p:cNvSpPr>
          <p:nvPr/>
        </p:nvSpPr>
        <p:spPr bwMode="auto">
          <a:xfrm flipV="1">
            <a:off x="1752600" y="5943599"/>
            <a:ext cx="1143000" cy="426157"/>
          </a:xfrm>
          <a:prstGeom prst="line">
            <a:avLst/>
          </a:prstGeom>
          <a:noFill/>
          <a:ln w="44450">
            <a:solidFill>
              <a:srgbClr val="FF0000"/>
            </a:solidFill>
            <a:round/>
            <a:headEnd/>
            <a:tailEnd type="triangle" w="med" len="lg"/>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8283339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FF0000"/>
                </a:solidFill>
              </a:rPr>
              <a:t>Replicated Fiber-fed Spectrographs</a:t>
            </a:r>
            <a:endParaRPr lang="en-US" dirty="0">
              <a:solidFill>
                <a:srgbClr val="FF0000"/>
              </a:solidFill>
            </a:endParaRPr>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78893524"/>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Replicated spectrographs in astronomy</a:t>
            </a:r>
            <a:endParaRPr lang="en-US" sz="2000" dirty="0"/>
          </a:p>
        </p:txBody>
      </p:sp>
      <p:sp>
        <p:nvSpPr>
          <p:cNvPr id="3" name="Content Placeholder 2"/>
          <p:cNvSpPr>
            <a:spLocks noGrp="1"/>
          </p:cNvSpPr>
          <p:nvPr>
            <p:ph sz="half" idx="1"/>
          </p:nvPr>
        </p:nvSpPr>
        <p:spPr>
          <a:xfrm>
            <a:off x="304800" y="1219200"/>
            <a:ext cx="4191000" cy="4876800"/>
          </a:xfrm>
        </p:spPr>
        <p:txBody>
          <a:bodyPr/>
          <a:lstStyle/>
          <a:p>
            <a:r>
              <a:rPr lang="en-US" sz="1800" dirty="0" smtClean="0"/>
              <a:t>Beyond the specific application of VIRUS, the replicated spectrograph concept has an important future</a:t>
            </a:r>
          </a:p>
          <a:p>
            <a:r>
              <a:rPr lang="en-US" sz="1800" dirty="0" smtClean="0"/>
              <a:t>Grasp-spectral power diagram </a:t>
            </a:r>
            <a:r>
              <a:rPr lang="en-US" sz="1800" dirty="0" smtClean="0"/>
              <a:t>(after </a:t>
            </a:r>
            <a:r>
              <a:rPr lang="en-US" sz="1800" dirty="0" err="1" smtClean="0"/>
              <a:t>Bershady</a:t>
            </a:r>
            <a:r>
              <a:rPr lang="en-US" sz="1800" dirty="0" smtClean="0"/>
              <a:t>)</a:t>
            </a:r>
            <a:endParaRPr lang="en-US" sz="1800" dirty="0" smtClean="0"/>
          </a:p>
          <a:p>
            <a:pPr lvl="1"/>
            <a:r>
              <a:rPr lang="en-US" sz="1400" dirty="0" smtClean="0"/>
              <a:t>Excellent metric for evaluating survey instruments and IFS</a:t>
            </a:r>
          </a:p>
          <a:p>
            <a:pPr lvl="1"/>
            <a:r>
              <a:rPr lang="en-US" sz="1400" dirty="0" smtClean="0"/>
              <a:t>Lines of constant number of pixels ranging up to 8kx8k </a:t>
            </a:r>
          </a:p>
          <a:p>
            <a:pPr lvl="1"/>
            <a:r>
              <a:rPr lang="en-US" sz="1400" dirty="0" smtClean="0"/>
              <a:t>Assuming f/1.3 camera, 4x15 </a:t>
            </a:r>
            <a:r>
              <a:rPr lang="en-US" sz="1400" dirty="0" err="1" smtClean="0"/>
              <a:t>μm</a:t>
            </a:r>
            <a:r>
              <a:rPr lang="en-US" sz="1400" dirty="0" smtClean="0"/>
              <a:t> pixels per resolution element and R~1000</a:t>
            </a:r>
          </a:p>
          <a:p>
            <a:r>
              <a:rPr lang="en-US" sz="1800" dirty="0" smtClean="0"/>
              <a:t>Shaded area represents the regime of replicated instruments</a:t>
            </a:r>
          </a:p>
          <a:p>
            <a:pPr lvl="1"/>
            <a:r>
              <a:rPr lang="en-US" sz="1400" dirty="0" smtClean="0"/>
              <a:t>Beyond that mosaics of detectors are needed and instruments become physically challenging</a:t>
            </a:r>
          </a:p>
          <a:p>
            <a:pPr lvl="1"/>
            <a:r>
              <a:rPr lang="en-US" sz="1400" dirty="0" smtClean="0"/>
              <a:t>It is much more cost-effective to slice the field into multiple spectrographs like in VIRUS, MUSE, and LAMOST</a:t>
            </a:r>
          </a:p>
          <a:p>
            <a:pPr lvl="1"/>
            <a:endParaRPr lang="en-US" sz="1400" dirty="0"/>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a:ext>
            </a:extLst>
          </a:blip>
          <a:srcRect t="-53" b="-53"/>
          <a:stretch>
            <a:fillRect/>
          </a:stretch>
        </p:blipFill>
        <p:spPr>
          <a:xfrm>
            <a:off x="4648200" y="1219199"/>
            <a:ext cx="4495800" cy="5428891"/>
          </a:xfrm>
        </p:spPr>
      </p:pic>
      <p:sp>
        <p:nvSpPr>
          <p:cNvPr id="5" name="Date Placeholder 4"/>
          <p:cNvSpPr txBox="1">
            <a:spLocks/>
          </p:cNvSpPr>
          <p:nvPr/>
        </p:nvSpPr>
        <p:spPr>
          <a:xfrm>
            <a:off x="152400" y="6461126"/>
            <a:ext cx="6400800" cy="32067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400" dirty="0" smtClean="0">
                <a:solidFill>
                  <a:srgbClr val="0000FF"/>
                </a:solidFill>
              </a:rPr>
              <a:t>Hill, “Replicated Spectrographs in Astronomy,” AOT, </a:t>
            </a:r>
            <a:r>
              <a:rPr lang="en-US" sz="1400" dirty="0" err="1" smtClean="0">
                <a:solidFill>
                  <a:srgbClr val="0000FF"/>
                </a:solidFill>
              </a:rPr>
              <a:t>Vol</a:t>
            </a:r>
            <a:r>
              <a:rPr lang="en-US" sz="1400" dirty="0" smtClean="0">
                <a:solidFill>
                  <a:srgbClr val="0000FF"/>
                </a:solidFill>
              </a:rPr>
              <a:t> 3, Issue 3, 265 (2014)</a:t>
            </a:r>
            <a:endParaRPr lang="en-US" sz="1400" dirty="0">
              <a:solidFill>
                <a:srgbClr val="0000FF"/>
              </a:solidFill>
            </a:endParaRPr>
          </a:p>
        </p:txBody>
      </p:sp>
    </p:spTree>
    <p:extLst>
      <p:ext uri="{BB962C8B-B14F-4D97-AF65-F5344CB8AC3E}">
        <p14:creationId xmlns:p14="http://schemas.microsoft.com/office/powerpoint/2010/main" val="3548034469"/>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Replicated spectrographs on ELTs</a:t>
            </a:r>
            <a:endParaRPr lang="en-US" sz="2000" dirty="0"/>
          </a:p>
        </p:txBody>
      </p:sp>
      <p:sp>
        <p:nvSpPr>
          <p:cNvPr id="3" name="Content Placeholder 2"/>
          <p:cNvSpPr>
            <a:spLocks noGrp="1"/>
          </p:cNvSpPr>
          <p:nvPr>
            <p:ph sz="half" idx="1"/>
          </p:nvPr>
        </p:nvSpPr>
        <p:spPr>
          <a:xfrm>
            <a:off x="304800" y="990600"/>
            <a:ext cx="4191000" cy="5486400"/>
          </a:xfrm>
        </p:spPr>
        <p:txBody>
          <a:bodyPr/>
          <a:lstStyle/>
          <a:p>
            <a:r>
              <a:rPr lang="en-US" sz="1800" dirty="0" smtClean="0"/>
              <a:t>ELTs present particular challenges for survey spectrographs</a:t>
            </a:r>
          </a:p>
          <a:p>
            <a:pPr lvl="1"/>
            <a:r>
              <a:rPr lang="en-US" sz="1400" dirty="0" smtClean="0"/>
              <a:t>Growth of instrument and detector size with aperture (at fixed camera f-ratio) becomes extreme</a:t>
            </a:r>
          </a:p>
          <a:p>
            <a:pPr lvl="1"/>
            <a:r>
              <a:rPr lang="en-US" sz="1400" dirty="0" smtClean="0"/>
              <a:t>Pushes the limits of glass availability, mechanical engineering and cost</a:t>
            </a:r>
          </a:p>
          <a:p>
            <a:pPr lvl="1"/>
            <a:r>
              <a:rPr lang="en-US" sz="1400" dirty="0" smtClean="0"/>
              <a:t>Will only partially be mitigated with AO for wide fields</a:t>
            </a:r>
          </a:p>
          <a:p>
            <a:r>
              <a:rPr lang="en-US" sz="1800" dirty="0" smtClean="0"/>
              <a:t>For example, an ELT field with GLAO has 50M spatial elements and thousands of possible targets</a:t>
            </a:r>
          </a:p>
          <a:p>
            <a:pPr lvl="1"/>
            <a:r>
              <a:rPr lang="en-US" sz="1400" dirty="0" smtClean="0"/>
              <a:t>Similar to a 4 m with a three degree field</a:t>
            </a:r>
          </a:p>
          <a:p>
            <a:r>
              <a:rPr lang="en-US" sz="1800" dirty="0" smtClean="0"/>
              <a:t>Efficient use of detector pixels requires image slicing</a:t>
            </a:r>
          </a:p>
          <a:p>
            <a:pPr lvl="1"/>
            <a:r>
              <a:rPr lang="en-US" sz="1400" dirty="0" smtClean="0"/>
              <a:t>Replication offers a cost-effective route</a:t>
            </a:r>
          </a:p>
          <a:p>
            <a:pPr lvl="1"/>
            <a:r>
              <a:rPr lang="en-US" sz="1400" dirty="0" smtClean="0"/>
              <a:t>Deployable fiber IFUs allow image slicing at input and efficient use of pixels in the spectrograph</a:t>
            </a:r>
          </a:p>
        </p:txBody>
      </p:sp>
      <p:pic>
        <p:nvPicPr>
          <p:cNvPr id="7" name="Content Placeholder 6"/>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t="-78" b="234"/>
          <a:stretch/>
        </p:blipFill>
        <p:spPr>
          <a:xfrm>
            <a:off x="4497224" y="1252987"/>
            <a:ext cx="4646776" cy="4690613"/>
          </a:xfrm>
        </p:spPr>
      </p:pic>
      <p:sp>
        <p:nvSpPr>
          <p:cNvPr id="5" name="Date Placeholder 4"/>
          <p:cNvSpPr txBox="1">
            <a:spLocks/>
          </p:cNvSpPr>
          <p:nvPr/>
        </p:nvSpPr>
        <p:spPr>
          <a:xfrm>
            <a:off x="152400" y="6461126"/>
            <a:ext cx="6400800" cy="320674"/>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400" dirty="0" smtClean="0">
                <a:solidFill>
                  <a:srgbClr val="0000FF"/>
                </a:solidFill>
              </a:rPr>
              <a:t>Hill, “Replicated Spectrographs in Astronomy,” AOT, </a:t>
            </a:r>
            <a:r>
              <a:rPr lang="en-US" sz="1400" dirty="0" err="1" smtClean="0">
                <a:solidFill>
                  <a:srgbClr val="0000FF"/>
                </a:solidFill>
              </a:rPr>
              <a:t>Vol</a:t>
            </a:r>
            <a:r>
              <a:rPr lang="en-US" sz="1400" dirty="0" smtClean="0">
                <a:solidFill>
                  <a:srgbClr val="0000FF"/>
                </a:solidFill>
              </a:rPr>
              <a:t> 3, Issue 3, 265 (2014)</a:t>
            </a:r>
            <a:endParaRPr lang="en-US" sz="1400" dirty="0">
              <a:solidFill>
                <a:srgbClr val="0000FF"/>
              </a:solidFill>
            </a:endParaRPr>
          </a:p>
        </p:txBody>
      </p:sp>
    </p:spTree>
    <p:extLst>
      <p:ext uri="{BB962C8B-B14F-4D97-AF65-F5344CB8AC3E}">
        <p14:creationId xmlns:p14="http://schemas.microsoft.com/office/powerpoint/2010/main" val="119228198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sz="half" idx="1"/>
          </p:nvPr>
        </p:nvSpPr>
        <p:spPr>
          <a:xfrm>
            <a:off x="457200" y="1219200"/>
            <a:ext cx="8534400" cy="4876800"/>
          </a:xfrm>
        </p:spPr>
        <p:txBody>
          <a:bodyPr/>
          <a:lstStyle/>
          <a:p>
            <a:r>
              <a:rPr lang="en-US" dirty="0" smtClean="0"/>
              <a:t>VIRUS IFUs contain 700 km of fiber</a:t>
            </a:r>
          </a:p>
          <a:p>
            <a:pPr lvl="1"/>
            <a:r>
              <a:rPr lang="en-US" dirty="0" smtClean="0"/>
              <a:t>Almost exactly the driving distance from Austin to the HET, so we’re at a telecom scale!</a:t>
            </a:r>
          </a:p>
          <a:p>
            <a:r>
              <a:rPr lang="en-US" dirty="0" smtClean="0"/>
              <a:t>The design is simple, and </a:t>
            </a:r>
            <a:r>
              <a:rPr lang="en-US" dirty="0" err="1" smtClean="0"/>
              <a:t>manufacturable</a:t>
            </a:r>
            <a:r>
              <a:rPr lang="en-US" dirty="0" smtClean="0"/>
              <a:t> on large scale</a:t>
            </a:r>
          </a:p>
          <a:p>
            <a:pPr lvl="1"/>
            <a:r>
              <a:rPr lang="en-US" dirty="0" smtClean="0"/>
              <a:t>Extensive prototyping and testing has led to a durable design</a:t>
            </a:r>
          </a:p>
          <a:p>
            <a:r>
              <a:rPr lang="en-US" dirty="0" smtClean="0"/>
              <a:t>We’re about 60% the way through production and will begin to deploy the IFUs after first light of the upgraded HET, projected for Q2 2015 </a:t>
            </a:r>
          </a:p>
          <a:p>
            <a:r>
              <a:rPr lang="en-US" dirty="0" smtClean="0"/>
              <a:t>This is a challenging project for a small team, and the development effort will have spanned 10 years when complete</a:t>
            </a:r>
          </a:p>
          <a:p>
            <a:r>
              <a:rPr lang="en-US" dirty="0" smtClean="0"/>
              <a:t>Lessons learned are very applicable to replicated instruments on the next generation of ELTs</a:t>
            </a:r>
            <a:endParaRPr lang="en-US" dirty="0"/>
          </a:p>
        </p:txBody>
      </p:sp>
    </p:spTree>
    <p:extLst>
      <p:ext uri="{BB962C8B-B14F-4D97-AF65-F5344CB8AC3E}">
        <p14:creationId xmlns:p14="http://schemas.microsoft.com/office/powerpoint/2010/main" val="366797580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a:xfrm>
            <a:off x="304800" y="304800"/>
            <a:ext cx="4953000" cy="655638"/>
          </a:xfrm>
        </p:spPr>
        <p:txBody>
          <a:bodyPr/>
          <a:lstStyle/>
          <a:p>
            <a:r>
              <a:rPr lang="en-US" dirty="0" smtClean="0"/>
              <a:t>VIRUS spectrograph</a:t>
            </a:r>
            <a:endParaRPr lang="en-US" dirty="0" smtClean="0"/>
          </a:p>
        </p:txBody>
      </p:sp>
      <p:sp>
        <p:nvSpPr>
          <p:cNvPr id="22530" name="Rectangle 5"/>
          <p:cNvSpPr>
            <a:spLocks noChangeArrowheads="1"/>
          </p:cNvSpPr>
          <p:nvPr/>
        </p:nvSpPr>
        <p:spPr bwMode="auto">
          <a:xfrm>
            <a:off x="76200" y="914400"/>
            <a:ext cx="8763000" cy="2514600"/>
          </a:xfrm>
          <a:prstGeom prst="rect">
            <a:avLst/>
          </a:prstGeom>
          <a:noFill/>
          <a:ln w="9525">
            <a:noFill/>
            <a:miter lim="800000"/>
            <a:headEnd/>
            <a:tailEnd/>
          </a:ln>
        </p:spPr>
        <p:txBody>
          <a:bodyPr/>
          <a:lstStyle/>
          <a:p>
            <a:pPr marL="342900" indent="-342900" eaLnBrk="0" hangingPunct="0">
              <a:spcBef>
                <a:spcPct val="20000"/>
              </a:spcBef>
              <a:buFontTx/>
              <a:buChar char="•"/>
            </a:pPr>
            <a:r>
              <a:rPr lang="en-US" dirty="0"/>
              <a:t>VIRUS is a simple spectrograph replicated on large scale</a:t>
            </a:r>
          </a:p>
          <a:p>
            <a:pPr marL="742950" lvl="1" indent="-285750" eaLnBrk="0" hangingPunct="0">
              <a:spcBef>
                <a:spcPct val="20000"/>
              </a:spcBef>
              <a:buFontTx/>
              <a:buChar char="–"/>
            </a:pPr>
            <a:r>
              <a:rPr lang="en-US" sz="1600" dirty="0" smtClean="0"/>
              <a:t>156 </a:t>
            </a:r>
            <a:r>
              <a:rPr lang="en-US" sz="1600" dirty="0"/>
              <a:t>channel fiber-fed IFS </a:t>
            </a:r>
            <a:r>
              <a:rPr lang="en-US" sz="1600" dirty="0" smtClean="0"/>
              <a:t>in 78 units placing </a:t>
            </a:r>
            <a:r>
              <a:rPr lang="en-US" sz="1600" dirty="0" smtClean="0"/>
              <a:t>35k</a:t>
            </a:r>
            <a:r>
              <a:rPr lang="en-US" sz="1600" dirty="0" smtClean="0"/>
              <a:t> </a:t>
            </a:r>
            <a:r>
              <a:rPr lang="en-US" sz="1600" dirty="0"/>
              <a:t>1.5” </a:t>
            </a:r>
            <a:r>
              <a:rPr lang="en-US" sz="1600" dirty="0" err="1"/>
              <a:t>dia</a:t>
            </a:r>
            <a:r>
              <a:rPr lang="en-US" sz="1600" dirty="0"/>
              <a:t> fibers on </a:t>
            </a:r>
            <a:r>
              <a:rPr lang="en-US" sz="1600" dirty="0" smtClean="0"/>
              <a:t>sky (266 </a:t>
            </a:r>
            <a:r>
              <a:rPr lang="en-US" sz="1600" dirty="0" err="1" smtClean="0"/>
              <a:t>μm</a:t>
            </a:r>
            <a:r>
              <a:rPr lang="en-US" sz="1600" dirty="0" smtClean="0"/>
              <a:t> core)</a:t>
            </a:r>
            <a:endParaRPr lang="en-US" sz="1600" dirty="0"/>
          </a:p>
          <a:p>
            <a:pPr marL="742950" lvl="1" indent="-285750" eaLnBrk="0" hangingPunct="0">
              <a:spcBef>
                <a:spcPct val="20000"/>
              </a:spcBef>
              <a:buFontTx/>
              <a:buChar char="–"/>
            </a:pPr>
            <a:r>
              <a:rPr lang="en-US" sz="1600" dirty="0"/>
              <a:t>350-550 nm coverage and R~700 </a:t>
            </a:r>
            <a:endParaRPr lang="en-US" sz="1600" dirty="0" smtClean="0"/>
          </a:p>
          <a:p>
            <a:pPr marL="742950" lvl="1" indent="-285750" eaLnBrk="0" hangingPunct="0">
              <a:spcBef>
                <a:spcPct val="20000"/>
              </a:spcBef>
              <a:buFontTx/>
              <a:buChar char="–"/>
            </a:pPr>
            <a:r>
              <a:rPr lang="en-US" sz="1600" dirty="0" smtClean="0"/>
              <a:t>125 mm </a:t>
            </a:r>
            <a:r>
              <a:rPr lang="en-US" sz="1600" dirty="0" err="1" smtClean="0"/>
              <a:t>beamsize</a:t>
            </a:r>
            <a:r>
              <a:rPr lang="en-US" sz="1600" dirty="0" smtClean="0"/>
              <a:t> to accommodate </a:t>
            </a:r>
            <a:r>
              <a:rPr lang="en-US" sz="1600" dirty="0" err="1" smtClean="0"/>
              <a:t>catadioptric</a:t>
            </a:r>
            <a:r>
              <a:rPr lang="en-US" sz="1600" dirty="0" smtClean="0"/>
              <a:t> camera needed for UV </a:t>
            </a:r>
            <a:r>
              <a:rPr lang="en-US" sz="1600" dirty="0" smtClean="0"/>
              <a:t>coverage</a:t>
            </a:r>
          </a:p>
          <a:p>
            <a:pPr marL="742950" lvl="1" indent="-285750" eaLnBrk="0" hangingPunct="0">
              <a:spcBef>
                <a:spcPct val="20000"/>
              </a:spcBef>
              <a:buFontTx/>
              <a:buChar char="–"/>
            </a:pPr>
            <a:r>
              <a:rPr lang="en-US" sz="1600" dirty="0" smtClean="0"/>
              <a:t>No moving parts</a:t>
            </a:r>
            <a:endParaRPr lang="en-US" sz="1600" dirty="0"/>
          </a:p>
          <a:p>
            <a:pPr marL="342900" indent="-342900" eaLnBrk="0" hangingPunct="0">
              <a:spcBef>
                <a:spcPct val="20000"/>
              </a:spcBef>
              <a:buFont typeface="Arial"/>
              <a:buChar char="•"/>
            </a:pPr>
            <a:r>
              <a:rPr lang="en-US" sz="1600" dirty="0" smtClean="0"/>
              <a:t>VIRUS </a:t>
            </a:r>
            <a:r>
              <a:rPr lang="en-US" sz="1600" dirty="0" err="1"/>
              <a:t>protoype</a:t>
            </a:r>
            <a:r>
              <a:rPr lang="en-US" sz="1600" dirty="0"/>
              <a:t> </a:t>
            </a:r>
            <a:r>
              <a:rPr lang="en-US" sz="1600" dirty="0" smtClean="0"/>
              <a:t>(Hill et al 2008) has </a:t>
            </a:r>
            <a:r>
              <a:rPr lang="en-US" sz="1600" dirty="0"/>
              <a:t>been used at McDonald 2.7 m for </a:t>
            </a:r>
            <a:r>
              <a:rPr lang="en-US" sz="1600" dirty="0" smtClean="0"/>
              <a:t>7 </a:t>
            </a:r>
            <a:r>
              <a:rPr lang="en-US" sz="1600" dirty="0"/>
              <a:t>years</a:t>
            </a:r>
          </a:p>
          <a:p>
            <a:pPr marL="742950" lvl="1" indent="-285750" eaLnBrk="0" hangingPunct="0">
              <a:spcBef>
                <a:spcPct val="20000"/>
              </a:spcBef>
              <a:buFontTx/>
              <a:buChar char="–"/>
            </a:pPr>
            <a:r>
              <a:rPr lang="en-US" sz="1600" dirty="0"/>
              <a:t>Used for HETDEX pilot survey (Adams et al 2010, Blanc et al 2010)</a:t>
            </a:r>
          </a:p>
          <a:p>
            <a:pPr marL="742950" lvl="1" indent="-285750" eaLnBrk="0" hangingPunct="0">
              <a:spcBef>
                <a:spcPct val="20000"/>
              </a:spcBef>
              <a:buFontTx/>
              <a:buChar char="–"/>
            </a:pPr>
            <a:r>
              <a:rPr lang="en-US" sz="1600" dirty="0"/>
              <a:t>Proved the optical design, principles of the mechanical design, and the data reduction software</a:t>
            </a:r>
          </a:p>
        </p:txBody>
      </p:sp>
      <p:sp>
        <p:nvSpPr>
          <p:cNvPr id="22531" name="Rectangle 12"/>
          <p:cNvSpPr>
            <a:spLocks noChangeArrowheads="1"/>
          </p:cNvSpPr>
          <p:nvPr/>
        </p:nvSpPr>
        <p:spPr bwMode="auto">
          <a:xfrm>
            <a:off x="1905000" y="6324600"/>
            <a:ext cx="7239000" cy="304800"/>
          </a:xfrm>
          <a:prstGeom prst="rect">
            <a:avLst/>
          </a:prstGeom>
          <a:noFill/>
          <a:ln w="9525">
            <a:noFill/>
            <a:miter lim="800000"/>
            <a:headEnd/>
            <a:tailEnd/>
          </a:ln>
        </p:spPr>
        <p:txBody>
          <a:bodyPr/>
          <a:lstStyle/>
          <a:p>
            <a:pPr marL="342900" indent="-342900" algn="ctr" eaLnBrk="0" hangingPunct="0">
              <a:spcBef>
                <a:spcPct val="20000"/>
              </a:spcBef>
            </a:pPr>
            <a:r>
              <a:rPr lang="en-US" sz="1600" dirty="0">
                <a:solidFill>
                  <a:srgbClr val="FF0000"/>
                </a:solidFill>
              </a:rPr>
              <a:t>Lee et al. </a:t>
            </a:r>
            <a:r>
              <a:rPr lang="en-US" sz="1600" dirty="0" err="1">
                <a:solidFill>
                  <a:srgbClr val="FF0000"/>
                </a:solidFill>
              </a:rPr>
              <a:t>Proc</a:t>
            </a:r>
            <a:r>
              <a:rPr lang="en-US" sz="1600" dirty="0">
                <a:solidFill>
                  <a:srgbClr val="FF0000"/>
                </a:solidFill>
              </a:rPr>
              <a:t> SPIE 7735-140 (2010</a:t>
            </a:r>
            <a:r>
              <a:rPr lang="en-US" sz="1600" dirty="0" smtClean="0">
                <a:solidFill>
                  <a:srgbClr val="FF0000"/>
                </a:solidFill>
              </a:rPr>
              <a:t>); </a:t>
            </a:r>
            <a:r>
              <a:rPr lang="en-US" sz="1600" dirty="0" smtClean="0">
                <a:solidFill>
                  <a:srgbClr val="FF0000"/>
                </a:solidFill>
              </a:rPr>
              <a:t>Hill et al. </a:t>
            </a:r>
            <a:r>
              <a:rPr lang="en-US" sz="1600" dirty="0" err="1" smtClean="0">
                <a:solidFill>
                  <a:srgbClr val="FF0000"/>
                </a:solidFill>
              </a:rPr>
              <a:t>Proc</a:t>
            </a:r>
            <a:r>
              <a:rPr lang="en-US" sz="1600" dirty="0" smtClean="0">
                <a:solidFill>
                  <a:srgbClr val="FF0000"/>
                </a:solidFill>
              </a:rPr>
              <a:t> SPIE 9147-25 (2014) </a:t>
            </a:r>
            <a:endParaRPr lang="en-US" sz="1600" dirty="0"/>
          </a:p>
        </p:txBody>
      </p:sp>
      <p:grpSp>
        <p:nvGrpSpPr>
          <p:cNvPr id="22532" name="Group 12"/>
          <p:cNvGrpSpPr>
            <a:grpSpLocks/>
          </p:cNvGrpSpPr>
          <p:nvPr/>
        </p:nvGrpSpPr>
        <p:grpSpPr bwMode="auto">
          <a:xfrm>
            <a:off x="4038600" y="3429000"/>
            <a:ext cx="4724400" cy="2867025"/>
            <a:chOff x="1728" y="882"/>
            <a:chExt cx="2976" cy="1806"/>
          </a:xfrm>
        </p:grpSpPr>
        <p:pic>
          <p:nvPicPr>
            <p:cNvPr id="22534" name="Picture 5"/>
            <p:cNvPicPr>
              <a:picLocks noChangeAspect="1" noChangeArrowheads="1"/>
            </p:cNvPicPr>
            <p:nvPr/>
          </p:nvPicPr>
          <p:blipFill>
            <a:blip r:embed="rId2"/>
            <a:srcRect/>
            <a:stretch>
              <a:fillRect/>
            </a:stretch>
          </p:blipFill>
          <p:spPr bwMode="auto">
            <a:xfrm>
              <a:off x="1872" y="978"/>
              <a:ext cx="2832" cy="1442"/>
            </a:xfrm>
            <a:prstGeom prst="rect">
              <a:avLst/>
            </a:prstGeom>
            <a:noFill/>
            <a:ln w="9525">
              <a:noFill/>
              <a:miter lim="800000"/>
              <a:headEnd/>
              <a:tailEnd/>
            </a:ln>
          </p:spPr>
        </p:pic>
        <p:sp>
          <p:nvSpPr>
            <p:cNvPr id="22535" name="Text Box 10"/>
            <p:cNvSpPr txBox="1">
              <a:spLocks noChangeArrowheads="1"/>
            </p:cNvSpPr>
            <p:nvPr/>
          </p:nvSpPr>
          <p:spPr bwMode="auto">
            <a:xfrm>
              <a:off x="3663" y="2130"/>
              <a:ext cx="1041" cy="212"/>
            </a:xfrm>
            <a:prstGeom prst="rect">
              <a:avLst/>
            </a:prstGeom>
            <a:noFill/>
            <a:ln w="9525">
              <a:noFill/>
              <a:miter lim="800000"/>
              <a:headEnd/>
              <a:tailEnd/>
            </a:ln>
          </p:spPr>
          <p:txBody>
            <a:bodyPr wrap="none">
              <a:spAutoFit/>
            </a:bodyPr>
            <a:lstStyle/>
            <a:p>
              <a:r>
                <a:rPr lang="en-US" sz="1600" dirty="0">
                  <a:solidFill>
                    <a:srgbClr val="0000FF"/>
                  </a:solidFill>
                </a:rPr>
                <a:t>930 l/mm VPHG</a:t>
              </a:r>
            </a:p>
          </p:txBody>
        </p:sp>
        <p:sp>
          <p:nvSpPr>
            <p:cNvPr id="22536" name="Line 11"/>
            <p:cNvSpPr>
              <a:spLocks noChangeShapeType="1"/>
            </p:cNvSpPr>
            <p:nvPr/>
          </p:nvSpPr>
          <p:spPr bwMode="auto">
            <a:xfrm flipH="1" flipV="1">
              <a:off x="3312" y="2178"/>
              <a:ext cx="336" cy="48"/>
            </a:xfrm>
            <a:prstGeom prst="line">
              <a:avLst/>
            </a:prstGeom>
            <a:noFill/>
            <a:ln w="9525">
              <a:solidFill>
                <a:schemeClr val="tx1"/>
              </a:solidFill>
              <a:round/>
              <a:headEnd/>
              <a:tailEnd type="triangle" w="med" len="med"/>
            </a:ln>
          </p:spPr>
          <p:txBody>
            <a:bodyPr/>
            <a:lstStyle/>
            <a:p>
              <a:endParaRPr lang="en-US"/>
            </a:p>
          </p:txBody>
        </p:sp>
        <p:sp>
          <p:nvSpPr>
            <p:cNvPr id="22537" name="Text Box 12"/>
            <p:cNvSpPr txBox="1">
              <a:spLocks noChangeArrowheads="1"/>
            </p:cNvSpPr>
            <p:nvPr/>
          </p:nvSpPr>
          <p:spPr bwMode="auto">
            <a:xfrm>
              <a:off x="2016" y="1026"/>
              <a:ext cx="1062" cy="212"/>
            </a:xfrm>
            <a:prstGeom prst="rect">
              <a:avLst/>
            </a:prstGeom>
            <a:noFill/>
            <a:ln w="9525">
              <a:noFill/>
              <a:miter lim="800000"/>
              <a:headEnd/>
              <a:tailEnd/>
            </a:ln>
          </p:spPr>
          <p:txBody>
            <a:bodyPr wrap="none">
              <a:spAutoFit/>
            </a:bodyPr>
            <a:lstStyle/>
            <a:p>
              <a:r>
                <a:rPr lang="en-US" sz="1600" dirty="0">
                  <a:solidFill>
                    <a:srgbClr val="0000FF"/>
                  </a:solidFill>
                </a:rPr>
                <a:t>Collimator mirror</a:t>
              </a:r>
            </a:p>
          </p:txBody>
        </p:sp>
        <p:sp>
          <p:nvSpPr>
            <p:cNvPr id="22538" name="Text Box 13"/>
            <p:cNvSpPr txBox="1">
              <a:spLocks noChangeArrowheads="1"/>
            </p:cNvSpPr>
            <p:nvPr/>
          </p:nvSpPr>
          <p:spPr bwMode="auto">
            <a:xfrm>
              <a:off x="1728" y="1390"/>
              <a:ext cx="942" cy="212"/>
            </a:xfrm>
            <a:prstGeom prst="rect">
              <a:avLst/>
            </a:prstGeom>
            <a:noFill/>
            <a:ln w="9525">
              <a:noFill/>
              <a:miter lim="800000"/>
              <a:headEnd/>
              <a:tailEnd/>
            </a:ln>
          </p:spPr>
          <p:txBody>
            <a:bodyPr wrap="none">
              <a:spAutoFit/>
            </a:bodyPr>
            <a:lstStyle/>
            <a:p>
              <a:r>
                <a:rPr lang="en-US" sz="1600" dirty="0">
                  <a:solidFill>
                    <a:srgbClr val="0000FF"/>
                  </a:solidFill>
                </a:rPr>
                <a:t>Camera mirror</a:t>
              </a:r>
            </a:p>
          </p:txBody>
        </p:sp>
        <p:sp>
          <p:nvSpPr>
            <p:cNvPr id="22539" name="Text Box 14"/>
            <p:cNvSpPr txBox="1">
              <a:spLocks noChangeArrowheads="1"/>
            </p:cNvSpPr>
            <p:nvPr/>
          </p:nvSpPr>
          <p:spPr bwMode="auto">
            <a:xfrm>
              <a:off x="3762" y="882"/>
              <a:ext cx="700" cy="212"/>
            </a:xfrm>
            <a:prstGeom prst="rect">
              <a:avLst/>
            </a:prstGeom>
            <a:noFill/>
            <a:ln w="9525">
              <a:noFill/>
              <a:miter lim="800000"/>
              <a:headEnd/>
              <a:tailEnd/>
            </a:ln>
          </p:spPr>
          <p:txBody>
            <a:bodyPr wrap="none">
              <a:spAutoFit/>
            </a:bodyPr>
            <a:lstStyle/>
            <a:p>
              <a:r>
                <a:rPr lang="en-US" sz="1600" dirty="0">
                  <a:solidFill>
                    <a:srgbClr val="0000FF"/>
                  </a:solidFill>
                </a:rPr>
                <a:t>Flat mirror</a:t>
              </a:r>
            </a:p>
          </p:txBody>
        </p:sp>
        <p:sp>
          <p:nvSpPr>
            <p:cNvPr id="22540" name="Text Box 16"/>
            <p:cNvSpPr txBox="1">
              <a:spLocks noChangeArrowheads="1"/>
            </p:cNvSpPr>
            <p:nvPr/>
          </p:nvSpPr>
          <p:spPr bwMode="auto">
            <a:xfrm>
              <a:off x="1824" y="2322"/>
              <a:ext cx="912" cy="366"/>
            </a:xfrm>
            <a:prstGeom prst="rect">
              <a:avLst/>
            </a:prstGeom>
            <a:noFill/>
            <a:ln w="9525">
              <a:noFill/>
              <a:miter lim="800000"/>
              <a:headEnd/>
              <a:tailEnd/>
            </a:ln>
          </p:spPr>
          <p:txBody>
            <a:bodyPr>
              <a:spAutoFit/>
            </a:bodyPr>
            <a:lstStyle/>
            <a:p>
              <a:r>
                <a:rPr lang="en-US" sz="1600" dirty="0">
                  <a:solidFill>
                    <a:srgbClr val="0000FF"/>
                  </a:solidFill>
                </a:rPr>
                <a:t>Field flattener  &amp; CCD</a:t>
              </a:r>
            </a:p>
          </p:txBody>
        </p:sp>
        <p:sp>
          <p:nvSpPr>
            <p:cNvPr id="22541" name="Line 17"/>
            <p:cNvSpPr>
              <a:spLocks noChangeShapeType="1"/>
            </p:cNvSpPr>
            <p:nvPr/>
          </p:nvSpPr>
          <p:spPr bwMode="auto">
            <a:xfrm flipH="1" flipV="1">
              <a:off x="2928" y="2082"/>
              <a:ext cx="288" cy="288"/>
            </a:xfrm>
            <a:prstGeom prst="line">
              <a:avLst/>
            </a:prstGeom>
            <a:noFill/>
            <a:ln w="9525">
              <a:solidFill>
                <a:schemeClr val="tx1"/>
              </a:solidFill>
              <a:round/>
              <a:headEnd/>
              <a:tailEnd type="triangle" w="med" len="med"/>
            </a:ln>
          </p:spPr>
          <p:txBody>
            <a:bodyPr/>
            <a:lstStyle/>
            <a:p>
              <a:endParaRPr lang="en-US"/>
            </a:p>
          </p:txBody>
        </p:sp>
        <p:sp>
          <p:nvSpPr>
            <p:cNvPr id="22542" name="Line 18"/>
            <p:cNvSpPr>
              <a:spLocks noChangeShapeType="1"/>
            </p:cNvSpPr>
            <p:nvPr/>
          </p:nvSpPr>
          <p:spPr bwMode="auto">
            <a:xfrm flipV="1">
              <a:off x="2448" y="1986"/>
              <a:ext cx="144" cy="336"/>
            </a:xfrm>
            <a:prstGeom prst="line">
              <a:avLst/>
            </a:prstGeom>
            <a:noFill/>
            <a:ln w="9525">
              <a:solidFill>
                <a:schemeClr val="tx1"/>
              </a:solidFill>
              <a:round/>
              <a:headEnd/>
              <a:tailEnd type="triangle" w="med" len="med"/>
            </a:ln>
          </p:spPr>
          <p:txBody>
            <a:bodyPr/>
            <a:lstStyle/>
            <a:p>
              <a:endParaRPr lang="en-US"/>
            </a:p>
          </p:txBody>
        </p:sp>
        <p:sp>
          <p:nvSpPr>
            <p:cNvPr id="22543" name="Text Box 19"/>
            <p:cNvSpPr txBox="1">
              <a:spLocks noChangeArrowheads="1"/>
            </p:cNvSpPr>
            <p:nvPr/>
          </p:nvSpPr>
          <p:spPr bwMode="auto">
            <a:xfrm>
              <a:off x="2758" y="2350"/>
              <a:ext cx="650" cy="212"/>
            </a:xfrm>
            <a:prstGeom prst="rect">
              <a:avLst/>
            </a:prstGeom>
            <a:noFill/>
            <a:ln w="9525">
              <a:noFill/>
              <a:miter lim="800000"/>
              <a:headEnd/>
              <a:tailEnd/>
            </a:ln>
          </p:spPr>
          <p:txBody>
            <a:bodyPr wrap="none">
              <a:spAutoFit/>
            </a:bodyPr>
            <a:lstStyle/>
            <a:p>
              <a:r>
                <a:rPr lang="en-US" sz="1600" dirty="0">
                  <a:solidFill>
                    <a:srgbClr val="0000FF"/>
                  </a:solidFill>
                </a:rPr>
                <a:t>Corrector</a:t>
              </a:r>
            </a:p>
          </p:txBody>
        </p:sp>
      </p:grpSp>
      <p:pic>
        <p:nvPicPr>
          <p:cNvPr id="22533" name="Picture 10" descr="VIRUS Sectioned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1181929">
            <a:off x="152400" y="3886200"/>
            <a:ext cx="3810000" cy="23812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9" name="Rectangle 19"/>
          <p:cNvSpPr>
            <a:spLocks noChangeArrowheads="1"/>
          </p:cNvSpPr>
          <p:nvPr/>
        </p:nvSpPr>
        <p:spPr bwMode="auto">
          <a:xfrm>
            <a:off x="6248400" y="609600"/>
            <a:ext cx="2895600" cy="609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a:p>
        </p:txBody>
      </p:sp>
      <p:sp>
        <p:nvSpPr>
          <p:cNvPr id="22530" name="Rectangle 18"/>
          <p:cNvSpPr>
            <a:spLocks noChangeArrowheads="1"/>
          </p:cNvSpPr>
          <p:nvPr/>
        </p:nvSpPr>
        <p:spPr bwMode="auto">
          <a:xfrm>
            <a:off x="0" y="0"/>
            <a:ext cx="9144000" cy="7620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531" name="Text Box 2"/>
          <p:cNvSpPr txBox="1">
            <a:spLocks noChangeArrowheads="1"/>
          </p:cNvSpPr>
          <p:nvPr/>
        </p:nvSpPr>
        <p:spPr bwMode="auto">
          <a:xfrm>
            <a:off x="152400" y="1890858"/>
            <a:ext cx="2133600" cy="518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70000"/>
              </a:lnSpc>
              <a:spcBef>
                <a:spcPct val="50000"/>
              </a:spcBef>
            </a:pPr>
            <a:r>
              <a:rPr lang="en-US" sz="1600" b="1" u="sng" dirty="0">
                <a:solidFill>
                  <a:srgbClr val="800000"/>
                </a:solidFill>
              </a:rPr>
              <a:t>University of Texas</a:t>
            </a:r>
            <a:endParaRPr lang="en-US" sz="1400" b="1" dirty="0">
              <a:solidFill>
                <a:schemeClr val="tx1"/>
              </a:solidFill>
            </a:endParaRPr>
          </a:p>
          <a:p>
            <a:pPr eaLnBrk="1" hangingPunct="1">
              <a:lnSpc>
                <a:spcPct val="70000"/>
              </a:lnSpc>
              <a:spcBef>
                <a:spcPct val="50000"/>
              </a:spcBef>
            </a:pPr>
            <a:r>
              <a:rPr lang="en-US" sz="1400" b="1" dirty="0" smtClean="0">
                <a:solidFill>
                  <a:schemeClr val="tx1"/>
                </a:solidFill>
              </a:rPr>
              <a:t>Taylor </a:t>
            </a:r>
            <a:r>
              <a:rPr lang="en-US" sz="1400" b="1" dirty="0">
                <a:solidFill>
                  <a:schemeClr val="tx1"/>
                </a:solidFill>
              </a:rPr>
              <a:t>Chonis</a:t>
            </a:r>
          </a:p>
          <a:p>
            <a:pPr eaLnBrk="1" hangingPunct="1">
              <a:lnSpc>
                <a:spcPct val="70000"/>
              </a:lnSpc>
              <a:spcBef>
                <a:spcPct val="50000"/>
              </a:spcBef>
            </a:pPr>
            <a:r>
              <a:rPr lang="en-US" sz="1400" b="1" dirty="0" err="1" smtClean="0">
                <a:solidFill>
                  <a:srgbClr val="0000FF"/>
                </a:solidFill>
              </a:rPr>
              <a:t>Niv</a:t>
            </a:r>
            <a:r>
              <a:rPr lang="en-US" sz="1400" b="1" dirty="0" smtClean="0">
                <a:solidFill>
                  <a:srgbClr val="0000FF"/>
                </a:solidFill>
              </a:rPr>
              <a:t> </a:t>
            </a:r>
            <a:r>
              <a:rPr lang="en-US" sz="1400" b="1" dirty="0" err="1">
                <a:solidFill>
                  <a:srgbClr val="0000FF"/>
                </a:solidFill>
              </a:rPr>
              <a:t>Drory</a:t>
            </a:r>
            <a:endParaRPr lang="en-US" sz="1400" b="1" dirty="0">
              <a:solidFill>
                <a:srgbClr val="0000FF"/>
              </a:solidFill>
            </a:endParaRPr>
          </a:p>
          <a:p>
            <a:pPr eaLnBrk="1" hangingPunct="1">
              <a:lnSpc>
                <a:spcPct val="70000"/>
              </a:lnSpc>
              <a:spcBef>
                <a:spcPct val="50000"/>
              </a:spcBef>
            </a:pPr>
            <a:r>
              <a:rPr lang="en-US" sz="1400" b="1" dirty="0" smtClean="0">
                <a:solidFill>
                  <a:schemeClr val="tx1"/>
                </a:solidFill>
              </a:rPr>
              <a:t>Karl </a:t>
            </a:r>
            <a:r>
              <a:rPr lang="en-US" sz="1400" b="1" dirty="0" err="1">
                <a:solidFill>
                  <a:schemeClr val="tx1"/>
                </a:solidFill>
              </a:rPr>
              <a:t>Gebhardt</a:t>
            </a:r>
            <a:r>
              <a:rPr lang="en-US" sz="1400" b="1" dirty="0">
                <a:solidFill>
                  <a:srgbClr val="FF0000"/>
                </a:solidFill>
              </a:rPr>
              <a:t> </a:t>
            </a:r>
            <a:r>
              <a:rPr lang="en-US" sz="1400" b="1" dirty="0">
                <a:solidFill>
                  <a:srgbClr val="009100"/>
                </a:solidFill>
              </a:rPr>
              <a:t>(PS)</a:t>
            </a:r>
          </a:p>
          <a:p>
            <a:pPr eaLnBrk="1" hangingPunct="1">
              <a:lnSpc>
                <a:spcPct val="70000"/>
              </a:lnSpc>
              <a:spcBef>
                <a:spcPct val="50000"/>
              </a:spcBef>
            </a:pPr>
            <a:r>
              <a:rPr lang="en-US" sz="1400" b="1" dirty="0">
                <a:solidFill>
                  <a:schemeClr val="tx1"/>
                </a:solidFill>
              </a:rPr>
              <a:t>John Good</a:t>
            </a:r>
          </a:p>
          <a:p>
            <a:pPr eaLnBrk="1" hangingPunct="1">
              <a:lnSpc>
                <a:spcPct val="70000"/>
              </a:lnSpc>
              <a:spcBef>
                <a:spcPct val="50000"/>
              </a:spcBef>
            </a:pPr>
            <a:r>
              <a:rPr lang="en-US" sz="1400" b="1" dirty="0">
                <a:solidFill>
                  <a:srgbClr val="0000FF"/>
                </a:solidFill>
              </a:rPr>
              <a:t>Gary Hill </a:t>
            </a:r>
            <a:r>
              <a:rPr lang="en-US" sz="1400" b="1" dirty="0">
                <a:solidFill>
                  <a:srgbClr val="009100"/>
                </a:solidFill>
              </a:rPr>
              <a:t>(PI)</a:t>
            </a:r>
          </a:p>
          <a:p>
            <a:pPr eaLnBrk="1" hangingPunct="1">
              <a:lnSpc>
                <a:spcPct val="70000"/>
              </a:lnSpc>
              <a:spcBef>
                <a:spcPct val="50000"/>
              </a:spcBef>
            </a:pPr>
            <a:r>
              <a:rPr lang="en-US" sz="1400" b="1" dirty="0" smtClean="0">
                <a:solidFill>
                  <a:schemeClr val="tx1"/>
                </a:solidFill>
              </a:rPr>
              <a:t>Briana </a:t>
            </a:r>
            <a:r>
              <a:rPr lang="en-US" sz="1400" b="1" dirty="0" err="1" smtClean="0">
                <a:solidFill>
                  <a:schemeClr val="tx1"/>
                </a:solidFill>
              </a:rPr>
              <a:t>Indahl</a:t>
            </a:r>
            <a:endParaRPr lang="en-US" sz="1400" b="1" dirty="0" smtClean="0">
              <a:solidFill>
                <a:schemeClr val="tx1"/>
              </a:solidFill>
            </a:endParaRPr>
          </a:p>
          <a:p>
            <a:pPr eaLnBrk="1" hangingPunct="1">
              <a:lnSpc>
                <a:spcPct val="70000"/>
              </a:lnSpc>
              <a:spcBef>
                <a:spcPct val="50000"/>
              </a:spcBef>
            </a:pPr>
            <a:r>
              <a:rPr lang="en-US" sz="1400" b="1" dirty="0" smtClean="0">
                <a:solidFill>
                  <a:schemeClr val="tx1"/>
                </a:solidFill>
              </a:rPr>
              <a:t>Herman </a:t>
            </a:r>
            <a:r>
              <a:rPr lang="en-US" sz="1400" b="1" dirty="0" err="1">
                <a:solidFill>
                  <a:schemeClr val="tx1"/>
                </a:solidFill>
              </a:rPr>
              <a:t>Kriel</a:t>
            </a:r>
            <a:r>
              <a:rPr lang="en-US" sz="1400" b="1" dirty="0">
                <a:solidFill>
                  <a:schemeClr val="tx1"/>
                </a:solidFill>
              </a:rPr>
              <a:t> </a:t>
            </a:r>
            <a:r>
              <a:rPr lang="en-US" sz="1400" b="1" dirty="0">
                <a:solidFill>
                  <a:srgbClr val="009100"/>
                </a:solidFill>
              </a:rPr>
              <a:t>(PM)</a:t>
            </a:r>
          </a:p>
          <a:p>
            <a:pPr eaLnBrk="1" hangingPunct="1">
              <a:lnSpc>
                <a:spcPct val="70000"/>
              </a:lnSpc>
              <a:spcBef>
                <a:spcPct val="50000"/>
              </a:spcBef>
            </a:pPr>
            <a:r>
              <a:rPr lang="en-US" sz="1400" b="1" dirty="0">
                <a:solidFill>
                  <a:schemeClr val="tx1"/>
                </a:solidFill>
              </a:rPr>
              <a:t>Martin </a:t>
            </a:r>
            <a:r>
              <a:rPr lang="en-US" sz="1400" b="1" dirty="0" err="1">
                <a:solidFill>
                  <a:schemeClr val="tx1"/>
                </a:solidFill>
              </a:rPr>
              <a:t>Landriau</a:t>
            </a:r>
            <a:endParaRPr lang="en-US" sz="1400" b="1" dirty="0">
              <a:solidFill>
                <a:schemeClr val="tx1"/>
              </a:solidFill>
            </a:endParaRPr>
          </a:p>
          <a:p>
            <a:pPr eaLnBrk="1" hangingPunct="1">
              <a:lnSpc>
                <a:spcPct val="70000"/>
              </a:lnSpc>
              <a:spcBef>
                <a:spcPct val="50000"/>
              </a:spcBef>
            </a:pPr>
            <a:r>
              <a:rPr lang="en-US" sz="1400" b="1" dirty="0" smtClean="0">
                <a:solidFill>
                  <a:srgbClr val="0000FF"/>
                </a:solidFill>
              </a:rPr>
              <a:t>Hanshin </a:t>
            </a:r>
            <a:r>
              <a:rPr lang="en-US" sz="1400" b="1" dirty="0">
                <a:solidFill>
                  <a:srgbClr val="0000FF"/>
                </a:solidFill>
              </a:rPr>
              <a:t>Lee</a:t>
            </a:r>
          </a:p>
          <a:p>
            <a:pPr eaLnBrk="1" hangingPunct="1">
              <a:lnSpc>
                <a:spcPct val="70000"/>
              </a:lnSpc>
              <a:spcBef>
                <a:spcPct val="50000"/>
              </a:spcBef>
            </a:pPr>
            <a:r>
              <a:rPr lang="en-US" sz="1400" b="1" dirty="0">
                <a:solidFill>
                  <a:srgbClr val="0000FF"/>
                </a:solidFill>
              </a:rPr>
              <a:t>Phillip </a:t>
            </a:r>
            <a:r>
              <a:rPr lang="en-US" sz="1400" b="1" dirty="0" err="1">
                <a:solidFill>
                  <a:srgbClr val="0000FF"/>
                </a:solidFill>
              </a:rPr>
              <a:t>MacQueen</a:t>
            </a:r>
            <a:endParaRPr lang="en-US" sz="1400" b="1" dirty="0">
              <a:solidFill>
                <a:srgbClr val="0000FF"/>
              </a:solidFill>
            </a:endParaRPr>
          </a:p>
          <a:p>
            <a:pPr eaLnBrk="1" hangingPunct="1">
              <a:lnSpc>
                <a:spcPct val="70000"/>
              </a:lnSpc>
              <a:spcBef>
                <a:spcPct val="50000"/>
              </a:spcBef>
            </a:pPr>
            <a:r>
              <a:rPr lang="en-US" sz="1400" b="1" dirty="0">
                <a:solidFill>
                  <a:schemeClr val="tx1"/>
                </a:solidFill>
              </a:rPr>
              <a:t>Emily </a:t>
            </a:r>
            <a:r>
              <a:rPr lang="en-US" sz="1400" b="1" dirty="0" err="1">
                <a:solidFill>
                  <a:schemeClr val="tx1"/>
                </a:solidFill>
              </a:rPr>
              <a:t>McLinden</a:t>
            </a:r>
            <a:endParaRPr lang="en-US" sz="1400" b="1" dirty="0">
              <a:solidFill>
                <a:schemeClr val="tx1"/>
              </a:solidFill>
            </a:endParaRPr>
          </a:p>
          <a:p>
            <a:pPr eaLnBrk="1" hangingPunct="1">
              <a:lnSpc>
                <a:spcPct val="70000"/>
              </a:lnSpc>
              <a:spcBef>
                <a:spcPct val="50000"/>
              </a:spcBef>
            </a:pPr>
            <a:r>
              <a:rPr lang="en-US" sz="1400" b="1" dirty="0">
                <a:solidFill>
                  <a:schemeClr val="tx1"/>
                </a:solidFill>
              </a:rPr>
              <a:t>Steve </a:t>
            </a:r>
            <a:r>
              <a:rPr lang="en-US" sz="1400" b="1" dirty="0" err="1">
                <a:solidFill>
                  <a:schemeClr val="tx1"/>
                </a:solidFill>
              </a:rPr>
              <a:t>Odewahn</a:t>
            </a:r>
            <a:endParaRPr lang="en-US" sz="1400" b="1" dirty="0">
              <a:solidFill>
                <a:schemeClr val="accent2"/>
              </a:solidFill>
            </a:endParaRPr>
          </a:p>
          <a:p>
            <a:pPr eaLnBrk="1" hangingPunct="1">
              <a:lnSpc>
                <a:spcPct val="70000"/>
              </a:lnSpc>
              <a:spcBef>
                <a:spcPct val="50000"/>
              </a:spcBef>
            </a:pPr>
            <a:r>
              <a:rPr lang="en-US" sz="1400" b="1" dirty="0" smtClean="0">
                <a:solidFill>
                  <a:schemeClr val="tx1"/>
                </a:solidFill>
              </a:rPr>
              <a:t>Dave Perry</a:t>
            </a:r>
          </a:p>
          <a:p>
            <a:pPr eaLnBrk="1" hangingPunct="1">
              <a:lnSpc>
                <a:spcPct val="70000"/>
              </a:lnSpc>
              <a:spcBef>
                <a:spcPct val="50000"/>
              </a:spcBef>
            </a:pPr>
            <a:r>
              <a:rPr lang="en-US" sz="1400" b="1" dirty="0" smtClean="0">
                <a:solidFill>
                  <a:schemeClr val="tx1"/>
                </a:solidFill>
              </a:rPr>
              <a:t>Trent Peterson</a:t>
            </a:r>
          </a:p>
          <a:p>
            <a:pPr eaLnBrk="1" hangingPunct="1">
              <a:lnSpc>
                <a:spcPct val="70000"/>
              </a:lnSpc>
              <a:spcBef>
                <a:spcPct val="50000"/>
              </a:spcBef>
            </a:pPr>
            <a:r>
              <a:rPr lang="en-US" sz="1400" b="1" dirty="0" smtClean="0">
                <a:solidFill>
                  <a:schemeClr val="tx1"/>
                </a:solidFill>
              </a:rPr>
              <a:t>Richard </a:t>
            </a:r>
            <a:r>
              <a:rPr lang="en-US" sz="1400" b="1" dirty="0">
                <a:solidFill>
                  <a:schemeClr val="tx1"/>
                </a:solidFill>
              </a:rPr>
              <a:t>Savage</a:t>
            </a:r>
          </a:p>
          <a:p>
            <a:pPr eaLnBrk="1" hangingPunct="1">
              <a:lnSpc>
                <a:spcPct val="70000"/>
              </a:lnSpc>
              <a:spcBef>
                <a:spcPct val="50000"/>
              </a:spcBef>
            </a:pPr>
            <a:r>
              <a:rPr lang="en-US" sz="1400" b="1" dirty="0">
                <a:solidFill>
                  <a:schemeClr val="tx1"/>
                </a:solidFill>
              </a:rPr>
              <a:t>Matthew </a:t>
            </a:r>
            <a:r>
              <a:rPr lang="en-US" sz="1400" b="1" dirty="0" err="1">
                <a:solidFill>
                  <a:schemeClr val="tx1"/>
                </a:solidFill>
              </a:rPr>
              <a:t>Shetrone</a:t>
            </a:r>
            <a:endParaRPr lang="en-US" sz="1400" b="1" dirty="0">
              <a:solidFill>
                <a:schemeClr val="tx1"/>
              </a:solidFill>
            </a:endParaRPr>
          </a:p>
          <a:p>
            <a:pPr eaLnBrk="1" hangingPunct="1">
              <a:lnSpc>
                <a:spcPct val="70000"/>
              </a:lnSpc>
              <a:spcBef>
                <a:spcPct val="50000"/>
              </a:spcBef>
            </a:pPr>
            <a:r>
              <a:rPr lang="en-US" sz="1400" b="1" dirty="0" smtClean="0">
                <a:solidFill>
                  <a:srgbClr val="0000FF"/>
                </a:solidFill>
              </a:rPr>
              <a:t>Sarah Tuttle </a:t>
            </a:r>
            <a:r>
              <a:rPr lang="en-US" sz="1400" b="1" dirty="0" smtClean="0">
                <a:solidFill>
                  <a:srgbClr val="009100"/>
                </a:solidFill>
              </a:rPr>
              <a:t>(IS)</a:t>
            </a:r>
            <a:endParaRPr lang="en-US" sz="1400" b="1" dirty="0">
              <a:solidFill>
                <a:srgbClr val="009100"/>
              </a:solidFill>
            </a:endParaRPr>
          </a:p>
          <a:p>
            <a:pPr eaLnBrk="1" hangingPunct="1">
              <a:lnSpc>
                <a:spcPct val="70000"/>
              </a:lnSpc>
              <a:spcBef>
                <a:spcPct val="50000"/>
              </a:spcBef>
            </a:pPr>
            <a:r>
              <a:rPr lang="en-US" sz="1400" b="1" dirty="0">
                <a:solidFill>
                  <a:srgbClr val="0000FF"/>
                </a:solidFill>
              </a:rPr>
              <a:t>Brian Vattiat</a:t>
            </a:r>
          </a:p>
          <a:p>
            <a:pPr eaLnBrk="1" hangingPunct="1">
              <a:lnSpc>
                <a:spcPct val="70000"/>
              </a:lnSpc>
              <a:spcBef>
                <a:spcPct val="50000"/>
              </a:spcBef>
            </a:pPr>
            <a:endParaRPr lang="en-US" sz="1400" b="1" dirty="0">
              <a:solidFill>
                <a:schemeClr val="tx1"/>
              </a:solidFill>
            </a:endParaRPr>
          </a:p>
        </p:txBody>
      </p:sp>
      <p:sp>
        <p:nvSpPr>
          <p:cNvPr id="22532" name="Text Box 3"/>
          <p:cNvSpPr txBox="1">
            <a:spLocks noChangeArrowheads="1"/>
          </p:cNvSpPr>
          <p:nvPr/>
        </p:nvSpPr>
        <p:spPr bwMode="auto">
          <a:xfrm>
            <a:off x="2590800" y="838200"/>
            <a:ext cx="2362200" cy="156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70000"/>
              </a:lnSpc>
              <a:spcBef>
                <a:spcPct val="50000"/>
              </a:spcBef>
            </a:pPr>
            <a:r>
              <a:rPr lang="en-US" sz="1600" b="1" u="sng" dirty="0">
                <a:solidFill>
                  <a:srgbClr val="800000"/>
                </a:solidFill>
              </a:rPr>
              <a:t>MPE/USM</a:t>
            </a:r>
          </a:p>
          <a:p>
            <a:pPr eaLnBrk="1" hangingPunct="1">
              <a:lnSpc>
                <a:spcPct val="70000"/>
              </a:lnSpc>
              <a:spcBef>
                <a:spcPct val="50000"/>
              </a:spcBef>
            </a:pPr>
            <a:r>
              <a:rPr lang="en-US" sz="1400" b="1" dirty="0">
                <a:solidFill>
                  <a:schemeClr val="tx1"/>
                </a:solidFill>
              </a:rPr>
              <a:t>Ralf Bender</a:t>
            </a:r>
          </a:p>
          <a:p>
            <a:pPr eaLnBrk="1" hangingPunct="1">
              <a:lnSpc>
                <a:spcPct val="70000"/>
              </a:lnSpc>
              <a:spcBef>
                <a:spcPct val="50000"/>
              </a:spcBef>
            </a:pPr>
            <a:r>
              <a:rPr lang="en-US" sz="1400" b="1" dirty="0" err="1" smtClean="0">
                <a:solidFill>
                  <a:srgbClr val="0000FF"/>
                </a:solidFill>
              </a:rPr>
              <a:t>Maximillian</a:t>
            </a:r>
            <a:r>
              <a:rPr lang="en-US" sz="1400" b="1" dirty="0" smtClean="0">
                <a:solidFill>
                  <a:srgbClr val="0000FF"/>
                </a:solidFill>
              </a:rPr>
              <a:t> </a:t>
            </a:r>
            <a:r>
              <a:rPr lang="en-US" sz="1400" b="1" dirty="0" err="1">
                <a:solidFill>
                  <a:srgbClr val="0000FF"/>
                </a:solidFill>
              </a:rPr>
              <a:t>Fabricius</a:t>
            </a:r>
            <a:endParaRPr lang="en-US" sz="1400" b="1" dirty="0">
              <a:solidFill>
                <a:srgbClr val="0000FF"/>
              </a:solidFill>
            </a:endParaRPr>
          </a:p>
          <a:p>
            <a:pPr eaLnBrk="1" hangingPunct="1">
              <a:lnSpc>
                <a:spcPct val="70000"/>
              </a:lnSpc>
              <a:spcBef>
                <a:spcPct val="50000"/>
              </a:spcBef>
            </a:pPr>
            <a:r>
              <a:rPr lang="en-US" sz="1400" b="1" dirty="0" smtClean="0">
                <a:solidFill>
                  <a:schemeClr val="tx1"/>
                </a:solidFill>
              </a:rPr>
              <a:t>Ulrich </a:t>
            </a:r>
            <a:r>
              <a:rPr lang="en-US" sz="1400" b="1" dirty="0" err="1" smtClean="0">
                <a:solidFill>
                  <a:schemeClr val="tx1"/>
                </a:solidFill>
              </a:rPr>
              <a:t>Hopp</a:t>
            </a:r>
            <a:endParaRPr lang="en-US" sz="1400" b="1" dirty="0" smtClean="0">
              <a:solidFill>
                <a:schemeClr val="tx1"/>
              </a:solidFill>
            </a:endParaRPr>
          </a:p>
          <a:p>
            <a:pPr eaLnBrk="1" hangingPunct="1">
              <a:lnSpc>
                <a:spcPct val="70000"/>
              </a:lnSpc>
              <a:spcBef>
                <a:spcPct val="50000"/>
              </a:spcBef>
            </a:pPr>
            <a:r>
              <a:rPr lang="en-US" sz="1400" b="1" dirty="0">
                <a:solidFill>
                  <a:srgbClr val="0000FF"/>
                </a:solidFill>
              </a:rPr>
              <a:t>Francesco Montesano</a:t>
            </a:r>
          </a:p>
          <a:p>
            <a:pPr eaLnBrk="1" hangingPunct="1">
              <a:lnSpc>
                <a:spcPct val="70000"/>
              </a:lnSpc>
              <a:spcBef>
                <a:spcPct val="50000"/>
              </a:spcBef>
            </a:pPr>
            <a:r>
              <a:rPr lang="en-US" sz="1400" b="1" dirty="0" smtClean="0">
                <a:solidFill>
                  <a:schemeClr val="tx1"/>
                </a:solidFill>
              </a:rPr>
              <a:t>Jan </a:t>
            </a:r>
            <a:r>
              <a:rPr lang="en-US" sz="1400" b="1" dirty="0" err="1" smtClean="0">
                <a:solidFill>
                  <a:schemeClr val="tx1"/>
                </a:solidFill>
              </a:rPr>
              <a:t>Snigula</a:t>
            </a:r>
            <a:endParaRPr lang="en-US" sz="1400" b="1" dirty="0">
              <a:solidFill>
                <a:schemeClr val="tx1"/>
              </a:solidFill>
            </a:endParaRPr>
          </a:p>
        </p:txBody>
      </p:sp>
      <p:sp>
        <p:nvSpPr>
          <p:cNvPr id="22533" name="Text Box 4"/>
          <p:cNvSpPr txBox="1">
            <a:spLocks noChangeArrowheads="1"/>
          </p:cNvSpPr>
          <p:nvPr/>
        </p:nvSpPr>
        <p:spPr bwMode="auto">
          <a:xfrm>
            <a:off x="5867400" y="4133281"/>
            <a:ext cx="2362200" cy="2343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70000"/>
              </a:lnSpc>
              <a:spcBef>
                <a:spcPct val="50000"/>
              </a:spcBef>
            </a:pPr>
            <a:r>
              <a:rPr lang="en-US" sz="1600" b="1" u="sng" dirty="0">
                <a:solidFill>
                  <a:srgbClr val="800000"/>
                </a:solidFill>
              </a:rPr>
              <a:t>Penn State University</a:t>
            </a:r>
          </a:p>
          <a:p>
            <a:pPr eaLnBrk="1" hangingPunct="1">
              <a:lnSpc>
                <a:spcPct val="70000"/>
              </a:lnSpc>
              <a:spcBef>
                <a:spcPct val="50000"/>
              </a:spcBef>
            </a:pPr>
            <a:r>
              <a:rPr lang="en-US" sz="1400" b="1" dirty="0">
                <a:solidFill>
                  <a:schemeClr val="tx1"/>
                </a:solidFill>
              </a:rPr>
              <a:t>Joanna Bridge</a:t>
            </a:r>
          </a:p>
          <a:p>
            <a:pPr eaLnBrk="1" hangingPunct="1">
              <a:lnSpc>
                <a:spcPct val="70000"/>
              </a:lnSpc>
              <a:spcBef>
                <a:spcPct val="50000"/>
              </a:spcBef>
            </a:pPr>
            <a:r>
              <a:rPr lang="en-US" sz="1400" b="1" dirty="0">
                <a:solidFill>
                  <a:schemeClr val="tx1"/>
                </a:solidFill>
              </a:rPr>
              <a:t>Robin </a:t>
            </a:r>
            <a:r>
              <a:rPr lang="en-US" sz="1400" b="1" dirty="0" err="1">
                <a:solidFill>
                  <a:schemeClr val="tx1"/>
                </a:solidFill>
              </a:rPr>
              <a:t>Ciardullo</a:t>
            </a:r>
            <a:endParaRPr lang="en-US" sz="1400" b="1" dirty="0">
              <a:solidFill>
                <a:schemeClr val="tx1"/>
              </a:solidFill>
            </a:endParaRPr>
          </a:p>
          <a:p>
            <a:pPr eaLnBrk="1" hangingPunct="1">
              <a:lnSpc>
                <a:spcPct val="70000"/>
              </a:lnSpc>
              <a:spcBef>
                <a:spcPct val="50000"/>
              </a:spcBef>
            </a:pPr>
            <a:r>
              <a:rPr lang="en-US" sz="1400" b="1" dirty="0">
                <a:solidFill>
                  <a:schemeClr val="tx1"/>
                </a:solidFill>
              </a:rPr>
              <a:t>Henry </a:t>
            </a:r>
            <a:r>
              <a:rPr lang="en-US" sz="1400" b="1" dirty="0" err="1">
                <a:solidFill>
                  <a:schemeClr val="tx1"/>
                </a:solidFill>
              </a:rPr>
              <a:t>Gebhardt</a:t>
            </a:r>
            <a:endParaRPr lang="en-US" sz="1400" b="1" dirty="0">
              <a:solidFill>
                <a:schemeClr val="tx1"/>
              </a:solidFill>
            </a:endParaRPr>
          </a:p>
          <a:p>
            <a:pPr eaLnBrk="1" hangingPunct="1">
              <a:lnSpc>
                <a:spcPct val="70000"/>
              </a:lnSpc>
              <a:spcBef>
                <a:spcPct val="50000"/>
              </a:spcBef>
            </a:pPr>
            <a:r>
              <a:rPr lang="en-US" sz="1400" b="1" dirty="0" err="1">
                <a:solidFill>
                  <a:schemeClr val="tx1"/>
                </a:solidFill>
              </a:rPr>
              <a:t>Caryl</a:t>
            </a:r>
            <a:r>
              <a:rPr lang="en-US" sz="1400" b="1" dirty="0">
                <a:solidFill>
                  <a:schemeClr val="tx1"/>
                </a:solidFill>
              </a:rPr>
              <a:t> </a:t>
            </a:r>
            <a:r>
              <a:rPr lang="en-US" sz="1400" b="1" dirty="0" err="1">
                <a:solidFill>
                  <a:schemeClr val="tx1"/>
                </a:solidFill>
              </a:rPr>
              <a:t>Gronwall</a:t>
            </a:r>
            <a:endParaRPr lang="en-US" sz="1400" b="1" dirty="0">
              <a:solidFill>
                <a:schemeClr val="tx1"/>
              </a:solidFill>
            </a:endParaRPr>
          </a:p>
          <a:p>
            <a:pPr eaLnBrk="1" hangingPunct="1">
              <a:lnSpc>
                <a:spcPct val="70000"/>
              </a:lnSpc>
              <a:spcBef>
                <a:spcPct val="50000"/>
              </a:spcBef>
            </a:pPr>
            <a:r>
              <a:rPr lang="en-US" sz="1400" b="1" dirty="0">
                <a:solidFill>
                  <a:schemeClr val="tx1"/>
                </a:solidFill>
              </a:rPr>
              <a:t>Alex Hagen</a:t>
            </a:r>
          </a:p>
          <a:p>
            <a:pPr eaLnBrk="1" hangingPunct="1">
              <a:lnSpc>
                <a:spcPct val="70000"/>
              </a:lnSpc>
              <a:spcBef>
                <a:spcPct val="50000"/>
              </a:spcBef>
            </a:pPr>
            <a:r>
              <a:rPr lang="en-US" sz="1400" b="1" dirty="0">
                <a:solidFill>
                  <a:schemeClr val="tx1"/>
                </a:solidFill>
              </a:rPr>
              <a:t>Larry Ramsey</a:t>
            </a:r>
          </a:p>
          <a:p>
            <a:pPr eaLnBrk="1" hangingPunct="1">
              <a:lnSpc>
                <a:spcPct val="70000"/>
              </a:lnSpc>
              <a:spcBef>
                <a:spcPct val="50000"/>
              </a:spcBef>
            </a:pPr>
            <a:r>
              <a:rPr lang="en-US" sz="1400" b="1" dirty="0">
                <a:solidFill>
                  <a:schemeClr val="tx1"/>
                </a:solidFill>
              </a:rPr>
              <a:t>Don Schneider</a:t>
            </a:r>
          </a:p>
          <a:p>
            <a:pPr eaLnBrk="1" hangingPunct="1">
              <a:lnSpc>
                <a:spcPct val="70000"/>
              </a:lnSpc>
              <a:spcBef>
                <a:spcPct val="50000"/>
              </a:spcBef>
            </a:pPr>
            <a:r>
              <a:rPr lang="en-US" sz="1400" b="1" dirty="0" smtClean="0">
                <a:solidFill>
                  <a:schemeClr val="tx1"/>
                </a:solidFill>
              </a:rPr>
              <a:t>Greg </a:t>
            </a:r>
            <a:r>
              <a:rPr lang="en-US" sz="1400" b="1" dirty="0" err="1">
                <a:solidFill>
                  <a:schemeClr val="tx1"/>
                </a:solidFill>
              </a:rPr>
              <a:t>Ziemann</a:t>
            </a:r>
            <a:endParaRPr lang="en-US" sz="1400" b="1" dirty="0">
              <a:solidFill>
                <a:schemeClr val="tx1"/>
              </a:solidFill>
            </a:endParaRPr>
          </a:p>
        </p:txBody>
      </p:sp>
      <p:sp>
        <p:nvSpPr>
          <p:cNvPr id="22534" name="Text Box 5"/>
          <p:cNvSpPr txBox="1">
            <a:spLocks noChangeArrowheads="1"/>
          </p:cNvSpPr>
          <p:nvPr/>
        </p:nvSpPr>
        <p:spPr bwMode="auto">
          <a:xfrm>
            <a:off x="3276600" y="2821546"/>
            <a:ext cx="1981200" cy="182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70000"/>
              </a:lnSpc>
              <a:spcBef>
                <a:spcPct val="50000"/>
              </a:spcBef>
            </a:pPr>
            <a:r>
              <a:rPr lang="en-US" sz="1600" b="1" u="sng" dirty="0">
                <a:solidFill>
                  <a:srgbClr val="800000"/>
                </a:solidFill>
              </a:rPr>
              <a:t>AIP</a:t>
            </a:r>
          </a:p>
          <a:p>
            <a:pPr eaLnBrk="1" hangingPunct="1">
              <a:lnSpc>
                <a:spcPct val="70000"/>
              </a:lnSpc>
              <a:spcBef>
                <a:spcPct val="50000"/>
              </a:spcBef>
            </a:pPr>
            <a:r>
              <a:rPr lang="en-US" sz="1400" b="1" dirty="0" err="1">
                <a:solidFill>
                  <a:srgbClr val="0000FF"/>
                </a:solidFill>
              </a:rPr>
              <a:t>Svend</a:t>
            </a:r>
            <a:r>
              <a:rPr lang="en-US" sz="1400" b="1" dirty="0">
                <a:solidFill>
                  <a:srgbClr val="0000FF"/>
                </a:solidFill>
              </a:rPr>
              <a:t> Bauer</a:t>
            </a:r>
          </a:p>
          <a:p>
            <a:pPr eaLnBrk="1" hangingPunct="1">
              <a:lnSpc>
                <a:spcPct val="70000"/>
              </a:lnSpc>
              <a:spcBef>
                <a:spcPct val="50000"/>
              </a:spcBef>
            </a:pPr>
            <a:r>
              <a:rPr lang="en-US" sz="1400" b="1" dirty="0" smtClean="0">
                <a:solidFill>
                  <a:srgbClr val="0000FF"/>
                </a:solidFill>
              </a:rPr>
              <a:t>Dionne </a:t>
            </a:r>
            <a:r>
              <a:rPr lang="en-US" sz="1400" b="1" dirty="0">
                <a:solidFill>
                  <a:srgbClr val="0000FF"/>
                </a:solidFill>
              </a:rPr>
              <a:t>Haynes</a:t>
            </a:r>
          </a:p>
          <a:p>
            <a:pPr eaLnBrk="1" hangingPunct="1">
              <a:lnSpc>
                <a:spcPct val="70000"/>
              </a:lnSpc>
              <a:spcBef>
                <a:spcPct val="50000"/>
              </a:spcBef>
            </a:pPr>
            <a:r>
              <a:rPr lang="en-US" sz="1400" b="1" dirty="0">
                <a:solidFill>
                  <a:srgbClr val="0000FF"/>
                </a:solidFill>
              </a:rPr>
              <a:t>Thomas </a:t>
            </a:r>
            <a:r>
              <a:rPr lang="en-US" sz="1400" b="1" dirty="0" err="1">
                <a:solidFill>
                  <a:srgbClr val="0000FF"/>
                </a:solidFill>
              </a:rPr>
              <a:t>Jahn</a:t>
            </a:r>
            <a:endParaRPr lang="en-US" sz="1400" b="1" dirty="0">
              <a:solidFill>
                <a:srgbClr val="0000FF"/>
              </a:solidFill>
            </a:endParaRPr>
          </a:p>
          <a:p>
            <a:pPr eaLnBrk="1" hangingPunct="1">
              <a:lnSpc>
                <a:spcPct val="70000"/>
              </a:lnSpc>
              <a:spcBef>
                <a:spcPct val="50000"/>
              </a:spcBef>
            </a:pPr>
            <a:r>
              <a:rPr lang="en-US" sz="1400" b="1" dirty="0">
                <a:solidFill>
                  <a:srgbClr val="0000FF"/>
                </a:solidFill>
              </a:rPr>
              <a:t>Andreas </a:t>
            </a:r>
            <a:r>
              <a:rPr lang="en-US" sz="1400" b="1" dirty="0" err="1">
                <a:solidFill>
                  <a:srgbClr val="0000FF"/>
                </a:solidFill>
              </a:rPr>
              <a:t>Kelz</a:t>
            </a:r>
            <a:endParaRPr lang="en-US" sz="1400" b="1" dirty="0">
              <a:solidFill>
                <a:srgbClr val="0000FF"/>
              </a:solidFill>
            </a:endParaRPr>
          </a:p>
          <a:p>
            <a:pPr eaLnBrk="1" hangingPunct="1">
              <a:lnSpc>
                <a:spcPct val="70000"/>
              </a:lnSpc>
              <a:spcBef>
                <a:spcPct val="50000"/>
              </a:spcBef>
            </a:pPr>
            <a:r>
              <a:rPr lang="en-US" sz="1400" b="1" dirty="0" smtClean="0">
                <a:solidFill>
                  <a:srgbClr val="0000FF"/>
                </a:solidFill>
              </a:rPr>
              <a:t>Martin Roth</a:t>
            </a:r>
          </a:p>
          <a:p>
            <a:pPr eaLnBrk="1" hangingPunct="1">
              <a:lnSpc>
                <a:spcPct val="70000"/>
              </a:lnSpc>
              <a:spcBef>
                <a:spcPct val="50000"/>
              </a:spcBef>
            </a:pPr>
            <a:r>
              <a:rPr lang="en-US" sz="1400" b="1" dirty="0" smtClean="0">
                <a:solidFill>
                  <a:srgbClr val="0000FF"/>
                </a:solidFill>
              </a:rPr>
              <a:t>Matthias Steinmetz</a:t>
            </a:r>
            <a:endParaRPr lang="en-US" sz="1400" b="1" dirty="0">
              <a:solidFill>
                <a:srgbClr val="0000FF"/>
              </a:solidFill>
            </a:endParaRPr>
          </a:p>
        </p:txBody>
      </p:sp>
      <p:sp>
        <p:nvSpPr>
          <p:cNvPr id="22535" name="Text Box 6"/>
          <p:cNvSpPr txBox="1">
            <a:spLocks noChangeArrowheads="1"/>
          </p:cNvSpPr>
          <p:nvPr/>
        </p:nvSpPr>
        <p:spPr bwMode="auto">
          <a:xfrm>
            <a:off x="2895600" y="4876800"/>
            <a:ext cx="2130781" cy="182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70000"/>
              </a:lnSpc>
              <a:spcBef>
                <a:spcPct val="50000"/>
              </a:spcBef>
            </a:pPr>
            <a:r>
              <a:rPr lang="en-US" sz="1600" b="1" u="sng" dirty="0">
                <a:solidFill>
                  <a:srgbClr val="800000"/>
                </a:solidFill>
              </a:rPr>
              <a:t>Texas A&amp;M</a:t>
            </a:r>
          </a:p>
          <a:p>
            <a:pPr eaLnBrk="1" hangingPunct="1">
              <a:lnSpc>
                <a:spcPct val="70000"/>
              </a:lnSpc>
              <a:spcBef>
                <a:spcPct val="50000"/>
              </a:spcBef>
            </a:pPr>
            <a:r>
              <a:rPr lang="en-US" sz="1400" b="1" dirty="0">
                <a:solidFill>
                  <a:schemeClr val="tx1"/>
                </a:solidFill>
              </a:rPr>
              <a:t>Richard Allen</a:t>
            </a:r>
          </a:p>
          <a:p>
            <a:pPr eaLnBrk="1" hangingPunct="1">
              <a:lnSpc>
                <a:spcPct val="70000"/>
              </a:lnSpc>
              <a:spcBef>
                <a:spcPct val="50000"/>
              </a:spcBef>
            </a:pPr>
            <a:r>
              <a:rPr lang="en-US" sz="1400" b="1" dirty="0">
                <a:solidFill>
                  <a:schemeClr val="tx1"/>
                </a:solidFill>
              </a:rPr>
              <a:t>Darren </a:t>
            </a:r>
            <a:r>
              <a:rPr lang="en-US" sz="1400" b="1" dirty="0" err="1" smtClean="0">
                <a:solidFill>
                  <a:schemeClr val="tx1"/>
                </a:solidFill>
              </a:rPr>
              <a:t>DePoy</a:t>
            </a:r>
            <a:endParaRPr lang="en-US" sz="1400" b="1" dirty="0" smtClean="0">
              <a:solidFill>
                <a:schemeClr val="tx1"/>
              </a:solidFill>
            </a:endParaRPr>
          </a:p>
          <a:p>
            <a:pPr eaLnBrk="1" hangingPunct="1">
              <a:lnSpc>
                <a:spcPct val="70000"/>
              </a:lnSpc>
              <a:spcBef>
                <a:spcPct val="50000"/>
              </a:spcBef>
            </a:pPr>
            <a:r>
              <a:rPr lang="en-US" sz="1400" b="1" dirty="0" smtClean="0">
                <a:solidFill>
                  <a:schemeClr val="tx1"/>
                </a:solidFill>
              </a:rPr>
              <a:t>Ting Li</a:t>
            </a:r>
            <a:endParaRPr lang="en-US" sz="1400" b="1" dirty="0">
              <a:solidFill>
                <a:schemeClr val="tx1"/>
              </a:solidFill>
            </a:endParaRPr>
          </a:p>
          <a:p>
            <a:pPr eaLnBrk="1" hangingPunct="1">
              <a:lnSpc>
                <a:spcPct val="70000"/>
              </a:lnSpc>
              <a:spcBef>
                <a:spcPct val="50000"/>
              </a:spcBef>
            </a:pPr>
            <a:r>
              <a:rPr lang="en-US" sz="1400" b="1" dirty="0" smtClean="0">
                <a:solidFill>
                  <a:schemeClr val="tx1"/>
                </a:solidFill>
              </a:rPr>
              <a:t>Jennifer </a:t>
            </a:r>
            <a:r>
              <a:rPr lang="en-US" sz="1400" b="1" dirty="0">
                <a:solidFill>
                  <a:schemeClr val="tx1"/>
                </a:solidFill>
              </a:rPr>
              <a:t>Marshall</a:t>
            </a:r>
          </a:p>
          <a:p>
            <a:pPr eaLnBrk="1" hangingPunct="1">
              <a:lnSpc>
                <a:spcPct val="70000"/>
              </a:lnSpc>
              <a:spcBef>
                <a:spcPct val="50000"/>
              </a:spcBef>
            </a:pPr>
            <a:r>
              <a:rPr lang="en-US" sz="1400" b="1" dirty="0" smtClean="0">
                <a:solidFill>
                  <a:schemeClr val="tx1"/>
                </a:solidFill>
              </a:rPr>
              <a:t>Travis </a:t>
            </a:r>
            <a:r>
              <a:rPr lang="en-US" sz="1400" b="1" dirty="0" err="1" smtClean="0">
                <a:solidFill>
                  <a:schemeClr val="tx1"/>
                </a:solidFill>
              </a:rPr>
              <a:t>Prochaska</a:t>
            </a:r>
            <a:endParaRPr lang="en-US" sz="1400" b="1" dirty="0" smtClean="0">
              <a:solidFill>
                <a:schemeClr val="tx1"/>
              </a:solidFill>
            </a:endParaRPr>
          </a:p>
          <a:p>
            <a:pPr eaLnBrk="1" hangingPunct="1">
              <a:lnSpc>
                <a:spcPct val="70000"/>
              </a:lnSpc>
              <a:spcBef>
                <a:spcPct val="50000"/>
              </a:spcBef>
            </a:pPr>
            <a:r>
              <a:rPr lang="en-US" sz="1400" b="1" dirty="0">
                <a:solidFill>
                  <a:schemeClr val="tx1"/>
                </a:solidFill>
              </a:rPr>
              <a:t>Jean-Philippe </a:t>
            </a:r>
            <a:r>
              <a:rPr lang="en-US" sz="1400" b="1" dirty="0" err="1">
                <a:solidFill>
                  <a:schemeClr val="tx1"/>
                </a:solidFill>
              </a:rPr>
              <a:t>Rheault</a:t>
            </a:r>
            <a:r>
              <a:rPr lang="en-US" sz="1400" b="1" dirty="0">
                <a:solidFill>
                  <a:schemeClr val="tx1"/>
                </a:solidFill>
              </a:rPr>
              <a:t> </a:t>
            </a:r>
          </a:p>
        </p:txBody>
      </p:sp>
      <p:sp>
        <p:nvSpPr>
          <p:cNvPr id="2" name="Rectangle 16"/>
          <p:cNvSpPr>
            <a:spLocks noGrp="1" noChangeArrowheads="1"/>
          </p:cNvSpPr>
          <p:nvPr>
            <p:ph type="title" idx="4294967295"/>
          </p:nvPr>
        </p:nvSpPr>
        <p:spPr>
          <a:xfrm>
            <a:off x="152400" y="76200"/>
            <a:ext cx="8839200" cy="533400"/>
          </a:xfrm>
        </p:spPr>
        <p:txBody>
          <a:bodyPr/>
          <a:lstStyle/>
          <a:p>
            <a:pPr>
              <a:defRPr/>
            </a:pPr>
            <a:r>
              <a:rPr lang="en-US" b="1" dirty="0" smtClean="0">
                <a:latin typeface="Arial" charset="0"/>
              </a:rPr>
              <a:t>VIRUS Team and Consortium</a:t>
            </a:r>
            <a:endParaRPr lang="en-US" b="1" dirty="0">
              <a:latin typeface="Arial" charset="0"/>
            </a:endParaRPr>
          </a:p>
        </p:txBody>
      </p:sp>
      <p:sp>
        <p:nvSpPr>
          <p:cNvPr id="22537" name="Text Box 17"/>
          <p:cNvSpPr txBox="1">
            <a:spLocks noChangeArrowheads="1"/>
          </p:cNvSpPr>
          <p:nvPr/>
        </p:nvSpPr>
        <p:spPr bwMode="auto">
          <a:xfrm>
            <a:off x="6248400" y="838200"/>
            <a:ext cx="2509170" cy="2109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eaLnBrk="0" fontAlgn="base" hangingPunct="0">
              <a:spcBef>
                <a:spcPct val="0"/>
              </a:spcBef>
              <a:spcAft>
                <a:spcPct val="0"/>
              </a:spcAft>
              <a:defRPr sz="2400">
                <a:solidFill>
                  <a:schemeClr val="bg1"/>
                </a:solidFill>
                <a:latin typeface="Arial" charset="0"/>
                <a:ea typeface="ＭＳ Ｐゴシック" charset="0"/>
              </a:defRPr>
            </a:lvl6pPr>
            <a:lvl7pPr marL="2971800" indent="-228600" eaLnBrk="0" fontAlgn="base" hangingPunct="0">
              <a:spcBef>
                <a:spcPct val="0"/>
              </a:spcBef>
              <a:spcAft>
                <a:spcPct val="0"/>
              </a:spcAft>
              <a:defRPr sz="2400">
                <a:solidFill>
                  <a:schemeClr val="bg1"/>
                </a:solidFill>
                <a:latin typeface="Arial" charset="0"/>
                <a:ea typeface="ＭＳ Ｐゴシック" charset="0"/>
              </a:defRPr>
            </a:lvl7pPr>
            <a:lvl8pPr marL="3429000" indent="-228600" eaLnBrk="0" fontAlgn="base" hangingPunct="0">
              <a:spcBef>
                <a:spcPct val="0"/>
              </a:spcBef>
              <a:spcAft>
                <a:spcPct val="0"/>
              </a:spcAft>
              <a:defRPr sz="2400">
                <a:solidFill>
                  <a:schemeClr val="bg1"/>
                </a:solidFill>
                <a:latin typeface="Arial" charset="0"/>
                <a:ea typeface="ＭＳ Ｐゴシック" charset="0"/>
              </a:defRPr>
            </a:lvl8pPr>
            <a:lvl9pPr marL="3886200" indent="-228600" eaLnBrk="0" fontAlgn="base" hangingPunct="0">
              <a:spcBef>
                <a:spcPct val="0"/>
              </a:spcBef>
              <a:spcAft>
                <a:spcPct val="0"/>
              </a:spcAft>
              <a:defRPr sz="2400">
                <a:solidFill>
                  <a:schemeClr val="bg1"/>
                </a:solidFill>
                <a:latin typeface="Arial" charset="0"/>
                <a:ea typeface="ＭＳ Ｐゴシック" charset="0"/>
              </a:defRPr>
            </a:lvl9pPr>
          </a:lstStyle>
          <a:p>
            <a:pPr eaLnBrk="1" hangingPunct="1">
              <a:lnSpc>
                <a:spcPct val="65000"/>
              </a:lnSpc>
              <a:spcBef>
                <a:spcPts val="963"/>
              </a:spcBef>
            </a:pPr>
            <a:r>
              <a:rPr lang="en-US" sz="1600" b="1" u="sng" dirty="0">
                <a:solidFill>
                  <a:srgbClr val="800000"/>
                </a:solidFill>
              </a:rPr>
              <a:t>Other Institutions</a:t>
            </a:r>
            <a:endParaRPr lang="en-US" sz="1200" b="1" dirty="0">
              <a:solidFill>
                <a:schemeClr val="tx1"/>
              </a:solidFill>
            </a:endParaRPr>
          </a:p>
          <a:p>
            <a:pPr eaLnBrk="1" hangingPunct="1">
              <a:lnSpc>
                <a:spcPct val="65000"/>
              </a:lnSpc>
              <a:spcBef>
                <a:spcPts val="963"/>
              </a:spcBef>
            </a:pPr>
            <a:r>
              <a:rPr lang="en-US" sz="1400" b="1" dirty="0">
                <a:solidFill>
                  <a:schemeClr val="tx1"/>
                </a:solidFill>
              </a:rPr>
              <a:t>Josh Adams (OCIW)</a:t>
            </a:r>
          </a:p>
          <a:p>
            <a:pPr eaLnBrk="1" hangingPunct="1">
              <a:lnSpc>
                <a:spcPct val="65000"/>
              </a:lnSpc>
              <a:spcBef>
                <a:spcPts val="963"/>
              </a:spcBef>
            </a:pPr>
            <a:r>
              <a:rPr lang="en-US" sz="1400" b="1" dirty="0" err="1">
                <a:solidFill>
                  <a:srgbClr val="0000FF"/>
                </a:solidFill>
              </a:rPr>
              <a:t>Heiko</a:t>
            </a:r>
            <a:r>
              <a:rPr lang="en-US" sz="1400" b="1" dirty="0">
                <a:solidFill>
                  <a:srgbClr val="0000FF"/>
                </a:solidFill>
              </a:rPr>
              <a:t> </a:t>
            </a:r>
            <a:r>
              <a:rPr lang="en-US" sz="1400" b="1" dirty="0" err="1">
                <a:solidFill>
                  <a:srgbClr val="0000FF"/>
                </a:solidFill>
              </a:rPr>
              <a:t>Anwad</a:t>
            </a:r>
            <a:r>
              <a:rPr lang="en-US" sz="1400" b="1" dirty="0">
                <a:solidFill>
                  <a:srgbClr val="0000FF"/>
                </a:solidFill>
              </a:rPr>
              <a:t> (IAG)</a:t>
            </a:r>
          </a:p>
          <a:p>
            <a:pPr eaLnBrk="1" hangingPunct="1">
              <a:lnSpc>
                <a:spcPct val="65000"/>
              </a:lnSpc>
              <a:spcBef>
                <a:spcPts val="963"/>
              </a:spcBef>
            </a:pPr>
            <a:r>
              <a:rPr lang="en-US" sz="1400" b="1" dirty="0" smtClean="0">
                <a:solidFill>
                  <a:schemeClr val="tx1"/>
                </a:solidFill>
              </a:rPr>
              <a:t>Guillermo </a:t>
            </a:r>
            <a:r>
              <a:rPr lang="en-US" sz="1400" b="1" dirty="0">
                <a:solidFill>
                  <a:schemeClr val="tx1"/>
                </a:solidFill>
              </a:rPr>
              <a:t>Blanc (OCIW)</a:t>
            </a:r>
          </a:p>
          <a:p>
            <a:pPr eaLnBrk="1" hangingPunct="1">
              <a:lnSpc>
                <a:spcPct val="65000"/>
              </a:lnSpc>
              <a:spcBef>
                <a:spcPts val="963"/>
              </a:spcBef>
            </a:pPr>
            <a:r>
              <a:rPr lang="en-US" sz="1400" b="1" dirty="0" smtClean="0">
                <a:solidFill>
                  <a:schemeClr val="tx1"/>
                </a:solidFill>
              </a:rPr>
              <a:t>Mark Cornell (MIT LL)</a:t>
            </a:r>
            <a:endParaRPr lang="en-US" sz="1400" b="1" dirty="0">
              <a:solidFill>
                <a:schemeClr val="tx1"/>
              </a:solidFill>
            </a:endParaRPr>
          </a:p>
          <a:p>
            <a:pPr eaLnBrk="1" hangingPunct="1">
              <a:lnSpc>
                <a:spcPct val="65000"/>
              </a:lnSpc>
              <a:spcBef>
                <a:spcPts val="963"/>
              </a:spcBef>
            </a:pPr>
            <a:r>
              <a:rPr lang="en-US" sz="1400" b="1" dirty="0" smtClean="0">
                <a:solidFill>
                  <a:schemeClr val="tx1"/>
                </a:solidFill>
              </a:rPr>
              <a:t>Gavin </a:t>
            </a:r>
            <a:r>
              <a:rPr lang="en-US" sz="1400" b="1" dirty="0">
                <a:solidFill>
                  <a:schemeClr val="tx1"/>
                </a:solidFill>
              </a:rPr>
              <a:t>Dalton (Oxford)</a:t>
            </a:r>
          </a:p>
          <a:p>
            <a:pPr eaLnBrk="1" hangingPunct="1">
              <a:lnSpc>
                <a:spcPct val="65000"/>
              </a:lnSpc>
              <a:spcBef>
                <a:spcPts val="963"/>
              </a:spcBef>
            </a:pPr>
            <a:r>
              <a:rPr lang="en-US" sz="1400" b="1" dirty="0" smtClean="0">
                <a:solidFill>
                  <a:srgbClr val="0000FF"/>
                </a:solidFill>
              </a:rPr>
              <a:t>Jeremy </a:t>
            </a:r>
            <a:r>
              <a:rPr lang="en-US" sz="1400" b="1" dirty="0">
                <a:solidFill>
                  <a:srgbClr val="0000FF"/>
                </a:solidFill>
              </a:rPr>
              <a:t>Murphy (Princeton)</a:t>
            </a:r>
            <a:endParaRPr lang="en-US" sz="1000" b="1" dirty="0">
              <a:solidFill>
                <a:srgbClr val="0000FF"/>
              </a:solidFill>
            </a:endParaRPr>
          </a:p>
          <a:p>
            <a:pPr eaLnBrk="1" hangingPunct="1">
              <a:lnSpc>
                <a:spcPct val="65000"/>
              </a:lnSpc>
              <a:spcBef>
                <a:spcPts val="963"/>
              </a:spcBef>
            </a:pPr>
            <a:r>
              <a:rPr lang="en-US" sz="1400" b="1" dirty="0" err="1">
                <a:solidFill>
                  <a:srgbClr val="0000FF"/>
                </a:solidFill>
              </a:rPr>
              <a:t>Harald</a:t>
            </a:r>
            <a:r>
              <a:rPr lang="en-US" sz="1400" b="1" dirty="0">
                <a:solidFill>
                  <a:srgbClr val="0000FF"/>
                </a:solidFill>
              </a:rPr>
              <a:t> </a:t>
            </a:r>
            <a:r>
              <a:rPr lang="en-US" sz="1400" b="1" dirty="0" err="1">
                <a:solidFill>
                  <a:srgbClr val="0000FF"/>
                </a:solidFill>
              </a:rPr>
              <a:t>Nicklas</a:t>
            </a:r>
            <a:r>
              <a:rPr lang="en-US" sz="1400" b="1" dirty="0">
                <a:solidFill>
                  <a:srgbClr val="0000FF"/>
                </a:solidFill>
              </a:rPr>
              <a:t> (IAG</a:t>
            </a:r>
            <a:r>
              <a:rPr lang="en-US" sz="1400" b="1" dirty="0" smtClean="0">
                <a:solidFill>
                  <a:srgbClr val="0000FF"/>
                </a:solidFill>
              </a:rPr>
              <a:t>)</a:t>
            </a:r>
            <a:endParaRPr lang="en-US" sz="1400" b="1" dirty="0">
              <a:solidFill>
                <a:srgbClr val="0000FF"/>
              </a:solidFill>
            </a:endParaRPr>
          </a:p>
        </p:txBody>
      </p:sp>
      <p:pic>
        <p:nvPicPr>
          <p:cNvPr id="11" name="Picture 6"/>
          <p:cNvPicPr>
            <a:picLocks noChangeAspect="1" noChangeArrowheads="1"/>
          </p:cNvPicPr>
          <p:nvPr/>
        </p:nvPicPr>
        <p:blipFill>
          <a:blip r:embed="rId3"/>
          <a:srcRect/>
          <a:stretch>
            <a:fillRect/>
          </a:stretch>
        </p:blipFill>
        <p:spPr bwMode="auto">
          <a:xfrm>
            <a:off x="4572000" y="778431"/>
            <a:ext cx="786169" cy="745569"/>
          </a:xfrm>
          <a:prstGeom prst="rect">
            <a:avLst/>
          </a:prstGeom>
          <a:noFill/>
          <a:ln w="9525">
            <a:noFill/>
            <a:round/>
            <a:headEnd/>
            <a:tailEnd/>
          </a:ln>
        </p:spPr>
      </p:pic>
      <p:pic>
        <p:nvPicPr>
          <p:cNvPr id="12" name="Picture 8"/>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58624" y="1514437"/>
            <a:ext cx="932576" cy="923963"/>
          </a:xfrm>
          <a:prstGeom prst="rect">
            <a:avLst/>
          </a:prstGeom>
          <a:noFill/>
          <a:ln w="9525">
            <a:noFill/>
            <a:miter lim="800000"/>
            <a:headEnd/>
            <a:tailEnd/>
          </a:ln>
        </p:spPr>
      </p:pic>
      <p:pic>
        <p:nvPicPr>
          <p:cNvPr id="13" name="Picture 9" descr="psu"/>
          <p:cNvPicPr>
            <a:picLocks noChangeAspect="1" noChangeArrowheads="1"/>
          </p:cNvPicPr>
          <p:nvPr/>
        </p:nvPicPr>
        <p:blipFill>
          <a:blip r:embed="rId5"/>
          <a:srcRect/>
          <a:stretch>
            <a:fillRect/>
          </a:stretch>
        </p:blipFill>
        <p:spPr bwMode="auto">
          <a:xfrm>
            <a:off x="7543800" y="4419600"/>
            <a:ext cx="1337349" cy="593010"/>
          </a:xfrm>
          <a:prstGeom prst="rect">
            <a:avLst/>
          </a:prstGeom>
          <a:noFill/>
          <a:ln w="9525">
            <a:noFill/>
            <a:miter lim="800000"/>
            <a:headEnd/>
            <a:tailEnd/>
          </a:ln>
        </p:spPr>
      </p:pic>
      <p:pic>
        <p:nvPicPr>
          <p:cNvPr id="14" name="Picture 10"/>
          <p:cNvPicPr>
            <a:picLocks noChangeAspect="1" noChangeArrowheads="1"/>
          </p:cNvPicPr>
          <p:nvPr/>
        </p:nvPicPr>
        <p:blipFill>
          <a:blip r:embed="rId6"/>
          <a:srcRect/>
          <a:stretch>
            <a:fillRect/>
          </a:stretch>
        </p:blipFill>
        <p:spPr bwMode="auto">
          <a:xfrm>
            <a:off x="4270019" y="4938811"/>
            <a:ext cx="835381" cy="746799"/>
          </a:xfrm>
          <a:prstGeom prst="rect">
            <a:avLst/>
          </a:prstGeom>
          <a:noFill/>
          <a:ln w="9525">
            <a:noFill/>
            <a:miter lim="800000"/>
            <a:headEnd/>
            <a:tailEnd/>
          </a:ln>
        </p:spPr>
      </p:pic>
      <p:pic>
        <p:nvPicPr>
          <p:cNvPr id="15" name="Picture 16"/>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400800" y="2971800"/>
            <a:ext cx="762000" cy="762000"/>
          </a:xfrm>
          <a:prstGeom prst="rect">
            <a:avLst/>
          </a:prstGeom>
          <a:noFill/>
          <a:ln w="9525">
            <a:noFill/>
            <a:miter lim="800000"/>
            <a:headEnd/>
            <a:tailEnd/>
          </a:ln>
        </p:spPr>
      </p:pic>
      <p:pic>
        <p:nvPicPr>
          <p:cNvPr id="16" name="Picture 19"/>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1371600" y="838200"/>
            <a:ext cx="883364" cy="883364"/>
          </a:xfrm>
          <a:prstGeom prst="rect">
            <a:avLst/>
          </a:prstGeom>
          <a:noFill/>
          <a:ln w="9525">
            <a:noFill/>
            <a:miter lim="800000"/>
            <a:headEnd/>
            <a:tailEnd/>
          </a:ln>
        </p:spPr>
      </p:pic>
      <p:pic>
        <p:nvPicPr>
          <p:cNvPr id="17" name="Picture 19"/>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590800" y="2821546"/>
            <a:ext cx="665598" cy="933806"/>
          </a:xfrm>
          <a:prstGeom prst="rect">
            <a:avLst/>
          </a:prstGeom>
          <a:noFill/>
          <a:ln w="9525">
            <a:noFill/>
            <a:miter lim="800000"/>
            <a:headEnd/>
            <a:tailEnd/>
          </a:ln>
        </p:spPr>
      </p:pic>
      <p:pic>
        <p:nvPicPr>
          <p:cNvPr id="18" name="Picture 1"/>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543800" y="3048000"/>
            <a:ext cx="968255" cy="733266"/>
          </a:xfrm>
          <a:prstGeom prst="rect">
            <a:avLst/>
          </a:prstGeom>
          <a:noFill/>
          <a:ln w="9525">
            <a:noFill/>
            <a:miter lim="800000"/>
            <a:headEnd/>
            <a:tailEnd/>
          </a:ln>
        </p:spPr>
      </p:pic>
      <p:pic>
        <p:nvPicPr>
          <p:cNvPr id="19" name="Picture 20" descr="UT-1"/>
          <p:cNvPicPr>
            <a:picLocks noChangeAspect="1" noChangeArrowheads="1"/>
          </p:cNvPicPr>
          <p:nvPr/>
        </p:nvPicPr>
        <p:blipFill>
          <a:blip r:embed="rId11"/>
          <a:srcRect/>
          <a:stretch>
            <a:fillRect/>
          </a:stretch>
        </p:blipFill>
        <p:spPr bwMode="auto">
          <a:xfrm>
            <a:off x="228600" y="838200"/>
            <a:ext cx="935037" cy="944879"/>
          </a:xfrm>
          <a:prstGeom prst="rect">
            <a:avLst/>
          </a:prstGeom>
          <a:noFill/>
          <a:ln w="9525">
            <a:noFill/>
            <a:miter lim="800000"/>
            <a:headEnd/>
            <a:tailEnd/>
          </a:ln>
        </p:spPr>
      </p:pic>
      <p:sp>
        <p:nvSpPr>
          <p:cNvPr id="3" name="TextBox 2"/>
          <p:cNvSpPr txBox="1"/>
          <p:nvPr/>
        </p:nvSpPr>
        <p:spPr>
          <a:xfrm>
            <a:off x="7696200" y="194846"/>
            <a:ext cx="1045679" cy="338554"/>
          </a:xfrm>
          <a:prstGeom prst="rect">
            <a:avLst/>
          </a:prstGeom>
          <a:noFill/>
        </p:spPr>
        <p:txBody>
          <a:bodyPr wrap="none" rtlCol="0">
            <a:spAutoFit/>
          </a:bodyPr>
          <a:lstStyle/>
          <a:p>
            <a:r>
              <a:rPr lang="en-US" sz="1600" dirty="0" smtClean="0">
                <a:solidFill>
                  <a:srgbClr val="0000FF"/>
                </a:solidFill>
              </a:rPr>
              <a:t>Blue=IFU</a:t>
            </a:r>
            <a:endParaRPr lang="en-US" sz="1600" dirty="0">
              <a:solidFill>
                <a:srgbClr val="0000FF"/>
              </a:solidFill>
            </a:endParaRPr>
          </a:p>
        </p:txBody>
      </p:sp>
    </p:spTree>
    <p:extLst>
      <p:ext uri="{BB962C8B-B14F-4D97-AF65-F5344CB8AC3E}">
        <p14:creationId xmlns:p14="http://schemas.microsoft.com/office/powerpoint/2010/main" val="450010849"/>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044457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457200" y="152400"/>
            <a:ext cx="4953000" cy="655638"/>
          </a:xfrm>
        </p:spPr>
        <p:txBody>
          <a:bodyPr/>
          <a:lstStyle/>
          <a:p>
            <a:r>
              <a:rPr lang="en-US" dirty="0" smtClean="0"/>
              <a:t>VIRUS hardware components</a:t>
            </a:r>
          </a:p>
        </p:txBody>
      </p:sp>
      <p:sp>
        <p:nvSpPr>
          <p:cNvPr id="23554" name="Rectangle 4"/>
          <p:cNvSpPr>
            <a:spLocks noGrp="1" noChangeArrowheads="1"/>
          </p:cNvSpPr>
          <p:nvPr>
            <p:ph type="body" sz="half" idx="1"/>
          </p:nvPr>
        </p:nvSpPr>
        <p:spPr>
          <a:xfrm>
            <a:off x="457200" y="838200"/>
            <a:ext cx="6553200" cy="2971800"/>
          </a:xfrm>
        </p:spPr>
        <p:txBody>
          <a:bodyPr/>
          <a:lstStyle/>
          <a:p>
            <a:r>
              <a:rPr lang="en-US" sz="1600" dirty="0" smtClean="0"/>
              <a:t>Each unit has two channels fed by 448 fibers</a:t>
            </a:r>
          </a:p>
          <a:p>
            <a:r>
              <a:rPr lang="en-US" sz="1600" dirty="0" smtClean="0"/>
              <a:t>Fiber IFU production led by AIP</a:t>
            </a:r>
            <a:r>
              <a:rPr lang="en-US" sz="1600" dirty="0" smtClean="0">
                <a:solidFill>
                  <a:srgbClr val="FF0000"/>
                </a:solidFill>
              </a:rPr>
              <a:t> </a:t>
            </a:r>
            <a:r>
              <a:rPr lang="en-US" sz="1600" dirty="0" smtClean="0">
                <a:solidFill>
                  <a:srgbClr val="FF0000"/>
                </a:solidFill>
              </a:rPr>
              <a:t>-</a:t>
            </a:r>
            <a:r>
              <a:rPr lang="en-US" sz="1600" dirty="0" smtClean="0"/>
              <a:t> </a:t>
            </a:r>
            <a:r>
              <a:rPr lang="en-US" sz="1400" dirty="0" err="1" smtClean="0">
                <a:solidFill>
                  <a:srgbClr val="FF0000"/>
                </a:solidFill>
              </a:rPr>
              <a:t>Kelz</a:t>
            </a:r>
            <a:r>
              <a:rPr lang="en-US" sz="1400" dirty="0" smtClean="0">
                <a:solidFill>
                  <a:srgbClr val="FF0000"/>
                </a:solidFill>
              </a:rPr>
              <a:t> </a:t>
            </a:r>
            <a:r>
              <a:rPr lang="en-US" sz="1400" dirty="0" smtClean="0">
                <a:solidFill>
                  <a:srgbClr val="FF0000"/>
                </a:solidFill>
              </a:rPr>
              <a:t>et al </a:t>
            </a:r>
            <a:r>
              <a:rPr lang="en-US" sz="1400" dirty="0" err="1" smtClean="0">
                <a:solidFill>
                  <a:srgbClr val="FF0000"/>
                </a:solidFill>
              </a:rPr>
              <a:t>Proc</a:t>
            </a:r>
            <a:r>
              <a:rPr lang="en-US" sz="1400" dirty="0" smtClean="0">
                <a:solidFill>
                  <a:srgbClr val="FF0000"/>
                </a:solidFill>
              </a:rPr>
              <a:t> SPIE 9147</a:t>
            </a:r>
            <a:r>
              <a:rPr lang="en-US" sz="1400" dirty="0" smtClean="0">
                <a:solidFill>
                  <a:srgbClr val="FF0000"/>
                </a:solidFill>
              </a:rPr>
              <a:t>-</a:t>
            </a:r>
            <a:r>
              <a:rPr lang="en-US" sz="1400" dirty="0" smtClean="0">
                <a:solidFill>
                  <a:srgbClr val="FF0000"/>
                </a:solidFill>
              </a:rPr>
              <a:t>269 (2014)</a:t>
            </a:r>
            <a:endParaRPr lang="en-US" sz="1400" dirty="0" smtClean="0">
              <a:solidFill>
                <a:srgbClr val="FF0000"/>
              </a:solidFill>
            </a:endParaRPr>
          </a:p>
          <a:p>
            <a:r>
              <a:rPr lang="en-US" sz="1600" dirty="0" smtClean="0"/>
              <a:t>Collimator production led by TAMU</a:t>
            </a:r>
          </a:p>
          <a:p>
            <a:pPr lvl="1"/>
            <a:r>
              <a:rPr lang="en-US" sz="1400" dirty="0" smtClean="0">
                <a:solidFill>
                  <a:srgbClr val="FF0000"/>
                </a:solidFill>
              </a:rPr>
              <a:t>Marshall et al </a:t>
            </a:r>
            <a:r>
              <a:rPr lang="en-US" sz="1400" dirty="0" err="1" smtClean="0">
                <a:solidFill>
                  <a:srgbClr val="FF0000"/>
                </a:solidFill>
              </a:rPr>
              <a:t>Proc</a:t>
            </a:r>
            <a:r>
              <a:rPr lang="en-US" sz="1400" dirty="0" smtClean="0">
                <a:solidFill>
                  <a:srgbClr val="FF0000"/>
                </a:solidFill>
              </a:rPr>
              <a:t> SPIE 9147</a:t>
            </a:r>
            <a:r>
              <a:rPr lang="en-US" sz="1400" dirty="0" smtClean="0">
                <a:solidFill>
                  <a:srgbClr val="FF0000"/>
                </a:solidFill>
              </a:rPr>
              <a:t>-</a:t>
            </a:r>
            <a:r>
              <a:rPr lang="en-US" sz="1400" dirty="0" smtClean="0">
                <a:solidFill>
                  <a:srgbClr val="FF0000"/>
                </a:solidFill>
              </a:rPr>
              <a:t>143 (2014)</a:t>
            </a:r>
          </a:p>
          <a:p>
            <a:r>
              <a:rPr lang="en-US" sz="1600" dirty="0" smtClean="0"/>
              <a:t>Grating </a:t>
            </a:r>
            <a:r>
              <a:rPr lang="en-US" sz="1600" dirty="0"/>
              <a:t>production led by </a:t>
            </a:r>
            <a:r>
              <a:rPr lang="en-US" sz="1600" dirty="0" smtClean="0"/>
              <a:t>UT, purchased by TAMU</a:t>
            </a:r>
            <a:endParaRPr lang="en-US" sz="1600" dirty="0" smtClean="0">
              <a:solidFill>
                <a:srgbClr val="FF0000"/>
              </a:solidFill>
            </a:endParaRPr>
          </a:p>
          <a:p>
            <a:pPr lvl="1"/>
            <a:r>
              <a:rPr lang="en-US" sz="1400" dirty="0" smtClean="0">
                <a:solidFill>
                  <a:srgbClr val="FF0000"/>
                </a:solidFill>
              </a:rPr>
              <a:t>Chonis et al </a:t>
            </a:r>
            <a:r>
              <a:rPr lang="en-US" sz="1400" dirty="0" err="1" smtClean="0">
                <a:solidFill>
                  <a:srgbClr val="FF0000"/>
                </a:solidFill>
              </a:rPr>
              <a:t>Proc</a:t>
            </a:r>
            <a:r>
              <a:rPr lang="en-US" sz="1400" dirty="0" smtClean="0">
                <a:solidFill>
                  <a:srgbClr val="FF0000"/>
                </a:solidFill>
              </a:rPr>
              <a:t> SPIE 9151</a:t>
            </a:r>
            <a:r>
              <a:rPr lang="en-US" sz="1400" dirty="0" smtClean="0">
                <a:solidFill>
                  <a:srgbClr val="FF0000"/>
                </a:solidFill>
              </a:rPr>
              <a:t>-</a:t>
            </a:r>
            <a:r>
              <a:rPr lang="en-US" sz="1400" dirty="0" smtClean="0">
                <a:solidFill>
                  <a:srgbClr val="FF0000"/>
                </a:solidFill>
              </a:rPr>
              <a:t>53 (2014)</a:t>
            </a:r>
            <a:endParaRPr lang="en-US" sz="1400" dirty="0" smtClean="0">
              <a:solidFill>
                <a:srgbClr val="FF0000"/>
              </a:solidFill>
            </a:endParaRPr>
          </a:p>
          <a:p>
            <a:r>
              <a:rPr lang="en-US" sz="1600" dirty="0" smtClean="0"/>
              <a:t>Camera production and integration led by UT Austin</a:t>
            </a:r>
          </a:p>
          <a:p>
            <a:pPr lvl="1"/>
            <a:r>
              <a:rPr lang="en-US" sz="1400" dirty="0" smtClean="0">
                <a:solidFill>
                  <a:srgbClr val="FF0000"/>
                </a:solidFill>
              </a:rPr>
              <a:t>Tuttle et al </a:t>
            </a:r>
            <a:r>
              <a:rPr lang="en-US" sz="1400" dirty="0" err="1" smtClean="0">
                <a:solidFill>
                  <a:srgbClr val="FF0000"/>
                </a:solidFill>
              </a:rPr>
              <a:t>Proc</a:t>
            </a:r>
            <a:r>
              <a:rPr lang="en-US" sz="1400" dirty="0" smtClean="0">
                <a:solidFill>
                  <a:srgbClr val="FF0000"/>
                </a:solidFill>
              </a:rPr>
              <a:t> SPIE 9147</a:t>
            </a:r>
            <a:r>
              <a:rPr lang="en-US" sz="1400" dirty="0" smtClean="0">
                <a:solidFill>
                  <a:srgbClr val="FF0000"/>
                </a:solidFill>
              </a:rPr>
              <a:t>-</a:t>
            </a:r>
            <a:r>
              <a:rPr lang="en-US" sz="1400" dirty="0" smtClean="0">
                <a:solidFill>
                  <a:srgbClr val="FF0000"/>
                </a:solidFill>
              </a:rPr>
              <a:t>26 (2014)</a:t>
            </a:r>
            <a:endParaRPr lang="en-US" sz="1400" dirty="0" smtClean="0">
              <a:solidFill>
                <a:srgbClr val="FF0000"/>
              </a:solidFill>
            </a:endParaRPr>
          </a:p>
          <a:p>
            <a:r>
              <a:rPr lang="en-US" sz="1600" dirty="0" smtClean="0"/>
              <a:t>Spectrograph integration and alignment led by UT Austin</a:t>
            </a:r>
          </a:p>
          <a:p>
            <a:pPr lvl="1"/>
            <a:r>
              <a:rPr lang="en-US" sz="1400" dirty="0">
                <a:solidFill>
                  <a:srgbClr val="FF0000"/>
                </a:solidFill>
              </a:rPr>
              <a:t>Lee et al </a:t>
            </a:r>
            <a:r>
              <a:rPr lang="en-US" sz="1400" dirty="0" err="1" smtClean="0">
                <a:solidFill>
                  <a:srgbClr val="FF0000"/>
                </a:solidFill>
              </a:rPr>
              <a:t>Proc</a:t>
            </a:r>
            <a:r>
              <a:rPr lang="en-US" sz="1400" dirty="0" smtClean="0">
                <a:solidFill>
                  <a:srgbClr val="FF0000"/>
                </a:solidFill>
              </a:rPr>
              <a:t> SPIE 9151</a:t>
            </a:r>
            <a:r>
              <a:rPr lang="en-US" sz="1400" dirty="0">
                <a:solidFill>
                  <a:srgbClr val="FF0000"/>
                </a:solidFill>
              </a:rPr>
              <a:t>-</a:t>
            </a:r>
            <a:r>
              <a:rPr lang="en-US" sz="1400" dirty="0" smtClean="0">
                <a:solidFill>
                  <a:srgbClr val="FF0000"/>
                </a:solidFill>
              </a:rPr>
              <a:t>138 (2014)</a:t>
            </a:r>
            <a:endParaRPr lang="en-US" sz="1400" dirty="0" smtClean="0"/>
          </a:p>
        </p:txBody>
      </p:sp>
      <p:pic>
        <p:nvPicPr>
          <p:cNvPr id="23566" name="Picture 13" descr="VIRUS Camera Semiexplod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689222" y="983508"/>
            <a:ext cx="2226178" cy="3664692"/>
          </a:xfrm>
          <a:prstGeom prst="rect">
            <a:avLst/>
          </a:prstGeom>
          <a:noFill/>
          <a:ln w="9525">
            <a:noFill/>
            <a:miter lim="800000"/>
            <a:headEnd/>
            <a:tailEnd/>
          </a:ln>
        </p:spPr>
      </p:pic>
      <p:sp>
        <p:nvSpPr>
          <p:cNvPr id="23567" name="Text Box 17"/>
          <p:cNvSpPr txBox="1">
            <a:spLocks noChangeArrowheads="1"/>
          </p:cNvSpPr>
          <p:nvPr/>
        </p:nvSpPr>
        <p:spPr bwMode="auto">
          <a:xfrm>
            <a:off x="7924800" y="4082574"/>
            <a:ext cx="906338" cy="337026"/>
          </a:xfrm>
          <a:prstGeom prst="rect">
            <a:avLst/>
          </a:prstGeom>
          <a:noFill/>
          <a:ln w="9525">
            <a:noFill/>
            <a:miter lim="800000"/>
            <a:headEnd/>
            <a:tailEnd/>
          </a:ln>
        </p:spPr>
        <p:txBody>
          <a:bodyPr wrap="none">
            <a:spAutoFit/>
          </a:bodyPr>
          <a:lstStyle/>
          <a:p>
            <a:pPr algn="ctr"/>
            <a:r>
              <a:rPr lang="en-US" sz="1600" dirty="0">
                <a:solidFill>
                  <a:srgbClr val="0000FF"/>
                </a:solidFill>
              </a:rPr>
              <a:t>Camera</a:t>
            </a:r>
          </a:p>
        </p:txBody>
      </p:sp>
      <p:grpSp>
        <p:nvGrpSpPr>
          <p:cNvPr id="23556" name="Group 11"/>
          <p:cNvGrpSpPr>
            <a:grpSpLocks/>
          </p:cNvGrpSpPr>
          <p:nvPr/>
        </p:nvGrpSpPr>
        <p:grpSpPr bwMode="auto">
          <a:xfrm>
            <a:off x="533400" y="3581400"/>
            <a:ext cx="7391400" cy="4038600"/>
            <a:chOff x="912" y="1299"/>
            <a:chExt cx="4128" cy="2349"/>
          </a:xfrm>
        </p:grpSpPr>
        <p:pic>
          <p:nvPicPr>
            <p:cNvPr id="23557" name="Picture 7" descr="VIRUS Explode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12" y="1299"/>
              <a:ext cx="3758" cy="2349"/>
            </a:xfrm>
            <a:prstGeom prst="rect">
              <a:avLst/>
            </a:prstGeom>
            <a:noFill/>
            <a:ln w="9525">
              <a:noFill/>
              <a:miter lim="800000"/>
              <a:headEnd/>
              <a:tailEnd/>
            </a:ln>
          </p:spPr>
        </p:pic>
        <p:sp>
          <p:nvSpPr>
            <p:cNvPr id="23558" name="Text Box 18"/>
            <p:cNvSpPr txBox="1">
              <a:spLocks noChangeArrowheads="1"/>
            </p:cNvSpPr>
            <p:nvPr/>
          </p:nvSpPr>
          <p:spPr bwMode="auto">
            <a:xfrm>
              <a:off x="3399" y="1395"/>
              <a:ext cx="613" cy="196"/>
            </a:xfrm>
            <a:prstGeom prst="rect">
              <a:avLst/>
            </a:prstGeom>
            <a:noFill/>
            <a:ln w="9525">
              <a:noFill/>
              <a:miter lim="800000"/>
              <a:headEnd/>
              <a:tailEnd/>
            </a:ln>
          </p:spPr>
          <p:txBody>
            <a:bodyPr wrap="none">
              <a:spAutoFit/>
            </a:bodyPr>
            <a:lstStyle/>
            <a:p>
              <a:pPr algn="ctr"/>
              <a:r>
                <a:rPr lang="en-US" sz="1600" dirty="0">
                  <a:solidFill>
                    <a:srgbClr val="0000FF"/>
                  </a:solidFill>
                </a:rPr>
                <a:t>Collimator</a:t>
              </a:r>
            </a:p>
          </p:txBody>
        </p:sp>
        <p:sp>
          <p:nvSpPr>
            <p:cNvPr id="23559" name="Line 19"/>
            <p:cNvSpPr>
              <a:spLocks noChangeShapeType="1"/>
            </p:cNvSpPr>
            <p:nvPr/>
          </p:nvSpPr>
          <p:spPr bwMode="auto">
            <a:xfrm flipH="1">
              <a:off x="3024" y="1491"/>
              <a:ext cx="336" cy="336"/>
            </a:xfrm>
            <a:prstGeom prst="line">
              <a:avLst/>
            </a:prstGeom>
            <a:noFill/>
            <a:ln w="9525">
              <a:solidFill>
                <a:schemeClr val="tx1"/>
              </a:solidFill>
              <a:round/>
              <a:headEnd/>
              <a:tailEnd type="triangle" w="med" len="med"/>
            </a:ln>
          </p:spPr>
          <p:txBody>
            <a:bodyPr/>
            <a:lstStyle/>
            <a:p>
              <a:endParaRPr lang="en-US"/>
            </a:p>
          </p:txBody>
        </p:sp>
        <p:sp>
          <p:nvSpPr>
            <p:cNvPr id="23560" name="Text Box 20"/>
            <p:cNvSpPr txBox="1">
              <a:spLocks noChangeArrowheads="1"/>
            </p:cNvSpPr>
            <p:nvPr/>
          </p:nvSpPr>
          <p:spPr bwMode="auto">
            <a:xfrm>
              <a:off x="3935" y="1779"/>
              <a:ext cx="405" cy="196"/>
            </a:xfrm>
            <a:prstGeom prst="rect">
              <a:avLst/>
            </a:prstGeom>
            <a:noFill/>
            <a:ln w="9525">
              <a:noFill/>
              <a:miter lim="800000"/>
              <a:headEnd/>
              <a:tailEnd/>
            </a:ln>
          </p:spPr>
          <p:txBody>
            <a:bodyPr wrap="none">
              <a:spAutoFit/>
            </a:bodyPr>
            <a:lstStyle/>
            <a:p>
              <a:pPr algn="ctr"/>
              <a:r>
                <a:rPr lang="en-US" sz="1600" dirty="0">
                  <a:solidFill>
                    <a:srgbClr val="0000FF"/>
                  </a:solidFill>
                </a:rPr>
                <a:t>Cover</a:t>
              </a:r>
            </a:p>
          </p:txBody>
        </p:sp>
        <p:sp>
          <p:nvSpPr>
            <p:cNvPr id="23561" name="Line 21"/>
            <p:cNvSpPr>
              <a:spLocks noChangeShapeType="1"/>
            </p:cNvSpPr>
            <p:nvPr/>
          </p:nvSpPr>
          <p:spPr bwMode="auto">
            <a:xfrm flipH="1">
              <a:off x="3600" y="1875"/>
              <a:ext cx="288" cy="144"/>
            </a:xfrm>
            <a:prstGeom prst="line">
              <a:avLst/>
            </a:prstGeom>
            <a:noFill/>
            <a:ln w="9525">
              <a:solidFill>
                <a:schemeClr val="tx1"/>
              </a:solidFill>
              <a:round/>
              <a:headEnd/>
              <a:tailEnd type="triangle" w="med" len="med"/>
            </a:ln>
          </p:spPr>
          <p:txBody>
            <a:bodyPr/>
            <a:lstStyle/>
            <a:p>
              <a:endParaRPr lang="en-US"/>
            </a:p>
          </p:txBody>
        </p:sp>
        <p:sp>
          <p:nvSpPr>
            <p:cNvPr id="23562" name="Text Box 23"/>
            <p:cNvSpPr txBox="1">
              <a:spLocks noChangeArrowheads="1"/>
            </p:cNvSpPr>
            <p:nvPr/>
          </p:nvSpPr>
          <p:spPr bwMode="auto">
            <a:xfrm>
              <a:off x="4341" y="2019"/>
              <a:ext cx="699" cy="338"/>
            </a:xfrm>
            <a:prstGeom prst="rect">
              <a:avLst/>
            </a:prstGeom>
            <a:noFill/>
            <a:ln w="9525">
              <a:noFill/>
              <a:miter lim="800000"/>
              <a:headEnd/>
              <a:tailEnd/>
            </a:ln>
          </p:spPr>
          <p:txBody>
            <a:bodyPr>
              <a:spAutoFit/>
            </a:bodyPr>
            <a:lstStyle/>
            <a:p>
              <a:pPr algn="ctr"/>
              <a:r>
                <a:rPr lang="en-US" sz="1600" dirty="0">
                  <a:solidFill>
                    <a:srgbClr val="0000FF"/>
                  </a:solidFill>
                </a:rPr>
                <a:t>IFU slit assembly</a:t>
              </a:r>
            </a:p>
          </p:txBody>
        </p:sp>
        <p:sp>
          <p:nvSpPr>
            <p:cNvPr id="23563" name="Text Box 24"/>
            <p:cNvSpPr txBox="1">
              <a:spLocks noChangeArrowheads="1"/>
            </p:cNvSpPr>
            <p:nvPr/>
          </p:nvSpPr>
          <p:spPr bwMode="auto">
            <a:xfrm>
              <a:off x="2528" y="1347"/>
              <a:ext cx="507" cy="196"/>
            </a:xfrm>
            <a:prstGeom prst="rect">
              <a:avLst/>
            </a:prstGeom>
            <a:noFill/>
            <a:ln w="9525">
              <a:noFill/>
              <a:miter lim="800000"/>
              <a:headEnd/>
              <a:tailEnd/>
            </a:ln>
          </p:spPr>
          <p:txBody>
            <a:bodyPr wrap="none">
              <a:spAutoFit/>
            </a:bodyPr>
            <a:lstStyle/>
            <a:p>
              <a:pPr algn="ctr"/>
              <a:r>
                <a:rPr lang="en-US" sz="1600" dirty="0">
                  <a:solidFill>
                    <a:srgbClr val="0000FF"/>
                  </a:solidFill>
                </a:rPr>
                <a:t>Camera</a:t>
              </a:r>
            </a:p>
          </p:txBody>
        </p:sp>
        <p:sp>
          <p:nvSpPr>
            <p:cNvPr id="23564" name="Text Box 25"/>
            <p:cNvSpPr txBox="1">
              <a:spLocks noChangeArrowheads="1"/>
            </p:cNvSpPr>
            <p:nvPr/>
          </p:nvSpPr>
          <p:spPr bwMode="auto">
            <a:xfrm>
              <a:off x="960" y="1299"/>
              <a:ext cx="861" cy="338"/>
            </a:xfrm>
            <a:prstGeom prst="rect">
              <a:avLst/>
            </a:prstGeom>
            <a:noFill/>
            <a:ln w="9525">
              <a:noFill/>
              <a:miter lim="800000"/>
              <a:headEnd/>
              <a:tailEnd/>
            </a:ln>
          </p:spPr>
          <p:txBody>
            <a:bodyPr>
              <a:spAutoFit/>
            </a:bodyPr>
            <a:lstStyle/>
            <a:p>
              <a:pPr algn="ctr"/>
              <a:r>
                <a:rPr lang="en-US" sz="1600" dirty="0">
                  <a:solidFill>
                    <a:srgbClr val="0000FF"/>
                  </a:solidFill>
                </a:rPr>
                <a:t>Detector electronics</a:t>
              </a:r>
            </a:p>
          </p:txBody>
        </p:sp>
        <p:sp>
          <p:nvSpPr>
            <p:cNvPr id="23565" name="Line 26"/>
            <p:cNvSpPr>
              <a:spLocks noChangeShapeType="1"/>
            </p:cNvSpPr>
            <p:nvPr/>
          </p:nvSpPr>
          <p:spPr bwMode="auto">
            <a:xfrm flipH="1">
              <a:off x="1968" y="1491"/>
              <a:ext cx="528" cy="192"/>
            </a:xfrm>
            <a:prstGeom prst="line">
              <a:avLst/>
            </a:prstGeom>
            <a:noFill/>
            <a:ln w="9525">
              <a:solidFill>
                <a:schemeClr val="tx1"/>
              </a:solidFill>
              <a:round/>
              <a:headEnd/>
              <a:tailEnd type="triangle" w="med" len="med"/>
            </a:ln>
          </p:spPr>
          <p:txBody>
            <a:bodyPr/>
            <a:lstStyle/>
            <a:p>
              <a:endParaRPr lang="en-US"/>
            </a:p>
          </p:txBody>
        </p:sp>
      </p:grpSp>
      <p:sp>
        <p:nvSpPr>
          <p:cNvPr id="2" name="TextBox 1"/>
          <p:cNvSpPr txBox="1"/>
          <p:nvPr/>
        </p:nvSpPr>
        <p:spPr>
          <a:xfrm>
            <a:off x="304800" y="5552182"/>
            <a:ext cx="3962400" cy="1077218"/>
          </a:xfrm>
          <a:prstGeom prst="rect">
            <a:avLst/>
          </a:prstGeom>
          <a:noFill/>
        </p:spPr>
        <p:txBody>
          <a:bodyPr wrap="square" rtlCol="0">
            <a:spAutoFit/>
          </a:bodyPr>
          <a:lstStyle/>
          <a:p>
            <a:r>
              <a:rPr lang="en-US" sz="1600" dirty="0" smtClean="0"/>
              <a:t>&gt;15,000 parts (not incl. fasteners)</a:t>
            </a:r>
          </a:p>
          <a:p>
            <a:endParaRPr lang="en-US" sz="1600" dirty="0" smtClean="0"/>
          </a:p>
          <a:p>
            <a:r>
              <a:rPr lang="en-US" sz="1600" dirty="0" smtClean="0"/>
              <a:t>Many mechanical parts produced by Oxford Physics and </a:t>
            </a:r>
            <a:r>
              <a:rPr lang="en-US" sz="1600" dirty="0" err="1" smtClean="0"/>
              <a:t>Göttingen</a:t>
            </a:r>
            <a:r>
              <a:rPr lang="en-US" sz="1600" dirty="0" smtClean="0"/>
              <a:t> (IAG)</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4953000" cy="655638"/>
          </a:xfrm>
        </p:spPr>
        <p:txBody>
          <a:bodyPr/>
          <a:lstStyle/>
          <a:p>
            <a:r>
              <a:rPr lang="en-US" dirty="0"/>
              <a:t>IFU </a:t>
            </a:r>
            <a:r>
              <a:rPr lang="en-US" dirty="0" smtClean="0"/>
              <a:t>design overview</a:t>
            </a:r>
            <a:endParaRPr lang="en-US" dirty="0"/>
          </a:p>
        </p:txBody>
      </p:sp>
      <p:pic>
        <p:nvPicPr>
          <p:cNvPr id="7" name="Bild 26"/>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t="-559" b="-1147"/>
          <a:stretch/>
        </p:blipFill>
        <p:spPr bwMode="auto">
          <a:xfrm>
            <a:off x="76200" y="1905000"/>
            <a:ext cx="6477000" cy="352365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14467" y="4953000"/>
            <a:ext cx="2895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Content Placeholder 2" descr="VIRUS_IFUhead_4.JPG"/>
          <p:cNvPicPr>
            <a:picLocks noGrp="1" noChangeAspect="1"/>
          </p:cNvPicPr>
          <p:nvPr>
            <p:ph sz="quarter" idx="3"/>
          </p:nvPr>
        </p:nvPicPr>
        <p:blipFill rotWithShape="1">
          <a:blip r:embed="rId4" cstate="print">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p:blipFill>
        <p:spPr>
          <a:xfrm>
            <a:off x="6858000" y="4648200"/>
            <a:ext cx="2259027" cy="2145126"/>
          </a:xfrm>
        </p:spPr>
      </p:pic>
      <p:sp>
        <p:nvSpPr>
          <p:cNvPr id="13" name="Rectangle 4"/>
          <p:cNvSpPr>
            <a:spLocks noGrp="1" noChangeArrowheads="1"/>
          </p:cNvSpPr>
          <p:nvPr>
            <p:ph type="body" sz="half" idx="1"/>
          </p:nvPr>
        </p:nvSpPr>
        <p:spPr>
          <a:xfrm>
            <a:off x="152400" y="838200"/>
            <a:ext cx="6172200" cy="2209800"/>
          </a:xfrm>
        </p:spPr>
        <p:txBody>
          <a:bodyPr/>
          <a:lstStyle/>
          <a:p>
            <a:pPr eaLnBrk="1" hangingPunct="1">
              <a:lnSpc>
                <a:spcPct val="90000"/>
              </a:lnSpc>
              <a:defRPr/>
            </a:pPr>
            <a:r>
              <a:rPr lang="en-US" sz="1600" dirty="0" smtClean="0">
                <a:cs typeface="+mn-cs"/>
              </a:rPr>
              <a:t>18, 20, 22 m lengths</a:t>
            </a:r>
          </a:p>
          <a:p>
            <a:pPr lvl="1" eaLnBrk="1" hangingPunct="1">
              <a:lnSpc>
                <a:spcPct val="90000"/>
              </a:lnSpc>
              <a:defRPr/>
            </a:pPr>
            <a:r>
              <a:rPr lang="en-US" sz="1600" dirty="0" smtClean="0"/>
              <a:t>448 fibers per IFU (266 </a:t>
            </a:r>
            <a:r>
              <a:rPr lang="el-GR" sz="1600" dirty="0" smtClean="0">
                <a:cs typeface="Arial" charset="0"/>
              </a:rPr>
              <a:t>μ</a:t>
            </a:r>
            <a:r>
              <a:rPr lang="en-US" sz="1600" dirty="0" smtClean="0">
                <a:cs typeface="Arial" charset="0"/>
              </a:rPr>
              <a:t>m </a:t>
            </a:r>
            <a:r>
              <a:rPr lang="en-US" sz="1600" dirty="0" smtClean="0">
                <a:cs typeface="Arial" charset="0"/>
              </a:rPr>
              <a:t>core, high OH for </a:t>
            </a:r>
            <a:r>
              <a:rPr lang="en-US" sz="1600" dirty="0" err="1" smtClean="0">
                <a:cs typeface="Arial" charset="0"/>
              </a:rPr>
              <a:t>λ</a:t>
            </a:r>
            <a:r>
              <a:rPr lang="en-US" sz="1600" dirty="0" smtClean="0">
                <a:cs typeface="Arial" charset="0"/>
              </a:rPr>
              <a:t> ≤ 720 nm)</a:t>
            </a:r>
            <a:endParaRPr lang="en-US" sz="1600" dirty="0" smtClean="0">
              <a:cs typeface="Arial" charset="0"/>
            </a:endParaRPr>
          </a:p>
          <a:p>
            <a:pPr eaLnBrk="1" hangingPunct="1">
              <a:lnSpc>
                <a:spcPct val="90000"/>
              </a:lnSpc>
              <a:defRPr/>
            </a:pPr>
            <a:r>
              <a:rPr lang="en-US" sz="1600" dirty="0" smtClean="0">
                <a:cs typeface="+mn-cs"/>
              </a:rPr>
              <a:t>Input has 1/3 fill packing of cores</a:t>
            </a:r>
          </a:p>
          <a:p>
            <a:pPr lvl="1" eaLnBrk="1" hangingPunct="1">
              <a:lnSpc>
                <a:spcPct val="90000"/>
              </a:lnSpc>
              <a:defRPr/>
            </a:pPr>
            <a:r>
              <a:rPr lang="en-US" sz="1600" dirty="0" smtClean="0">
                <a:cs typeface="+mn-cs"/>
              </a:rPr>
              <a:t>IFUs are dithered through three positions to fill in the </a:t>
            </a:r>
            <a:r>
              <a:rPr lang="en-US" sz="1600" dirty="0" smtClean="0">
                <a:cs typeface="+mn-cs"/>
              </a:rPr>
              <a:t>area</a:t>
            </a:r>
            <a:endParaRPr lang="en-US" sz="1600" dirty="0" smtClean="0">
              <a:cs typeface="+mn-cs"/>
            </a:endParaRPr>
          </a:p>
        </p:txBody>
      </p:sp>
      <p:pic>
        <p:nvPicPr>
          <p:cNvPr id="8" name="Picture 7"/>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88900" y="4953000"/>
            <a:ext cx="26797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64794" t="4755" r="1636" b="42460"/>
          <a:stretch/>
        </p:blipFill>
        <p:spPr bwMode="auto">
          <a:xfrm>
            <a:off x="6341425" y="1447800"/>
            <a:ext cx="280257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 name="TextBox 1"/>
          <p:cNvSpPr txBox="1">
            <a:spLocks noChangeArrowheads="1"/>
          </p:cNvSpPr>
          <p:nvPr/>
        </p:nvSpPr>
        <p:spPr bwMode="auto">
          <a:xfrm>
            <a:off x="4655873" y="4081046"/>
            <a:ext cx="44881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rgbClr val="004178"/>
                </a:solidFill>
                <a:latin typeface="Arial" charset="0"/>
                <a:ea typeface="MS PGothic" charset="0"/>
                <a:cs typeface="MS PGothic" charset="0"/>
              </a:defRPr>
            </a:lvl1pPr>
            <a:lvl2pPr>
              <a:defRPr sz="2400">
                <a:solidFill>
                  <a:srgbClr val="004178"/>
                </a:solidFill>
                <a:latin typeface="Arial" charset="0"/>
                <a:ea typeface="MS PGothic" charset="0"/>
                <a:cs typeface="MS PGothic" charset="0"/>
              </a:defRPr>
            </a:lvl2pPr>
            <a:lvl3pPr>
              <a:defRPr sz="2000">
                <a:solidFill>
                  <a:srgbClr val="004178"/>
                </a:solidFill>
                <a:latin typeface="Arial" charset="0"/>
                <a:ea typeface="MS PGothic" charset="0"/>
                <a:cs typeface="MS PGothic" charset="0"/>
              </a:defRPr>
            </a:lvl3pPr>
            <a:lvl4pPr>
              <a:defRPr sz="2000">
                <a:solidFill>
                  <a:srgbClr val="004178"/>
                </a:solidFill>
                <a:latin typeface="Arial" charset="0"/>
                <a:ea typeface="MS PGothic" charset="0"/>
                <a:cs typeface="MS PGothic" charset="0"/>
              </a:defRPr>
            </a:lvl4pPr>
            <a:lvl5pPr>
              <a:defRPr sz="2000">
                <a:solidFill>
                  <a:srgbClr val="004178"/>
                </a:solidFill>
                <a:latin typeface="Arial" charset="0"/>
                <a:ea typeface="MS PGothic" charset="0"/>
                <a:cs typeface="MS PGothic" charset="0"/>
              </a:defRPr>
            </a:lvl5pPr>
            <a:lvl6pPr eaLnBrk="0" hangingPunct="0">
              <a:defRPr sz="2000">
                <a:solidFill>
                  <a:srgbClr val="004178"/>
                </a:solidFill>
                <a:latin typeface="Arial" charset="0"/>
                <a:ea typeface="MS PGothic" charset="0"/>
                <a:cs typeface="MS PGothic" charset="0"/>
              </a:defRPr>
            </a:lvl6pPr>
            <a:lvl7pPr eaLnBrk="0" hangingPunct="0">
              <a:defRPr sz="2000">
                <a:solidFill>
                  <a:srgbClr val="004178"/>
                </a:solidFill>
                <a:latin typeface="Arial" charset="0"/>
                <a:ea typeface="MS PGothic" charset="0"/>
                <a:cs typeface="MS PGothic" charset="0"/>
              </a:defRPr>
            </a:lvl7pPr>
            <a:lvl8pPr eaLnBrk="0" hangingPunct="0">
              <a:defRPr sz="2000">
                <a:solidFill>
                  <a:srgbClr val="004178"/>
                </a:solidFill>
                <a:latin typeface="Arial" charset="0"/>
                <a:ea typeface="MS PGothic" charset="0"/>
                <a:cs typeface="MS PGothic" charset="0"/>
              </a:defRPr>
            </a:lvl8pPr>
            <a:lvl9pPr eaLnBrk="0" hangingPunct="0">
              <a:defRPr sz="2000">
                <a:solidFill>
                  <a:srgbClr val="004178"/>
                </a:solidFill>
                <a:latin typeface="Arial" charset="0"/>
                <a:ea typeface="MS PGothic" charset="0"/>
                <a:cs typeface="MS PGothic" charset="0"/>
              </a:defRPr>
            </a:lvl9pPr>
          </a:lstStyle>
          <a:p>
            <a:r>
              <a:rPr lang="de-DE" sz="1600" dirty="0">
                <a:solidFill>
                  <a:srgbClr val="0000FF"/>
                </a:solidFill>
              </a:rPr>
              <a:t>Design: </a:t>
            </a:r>
            <a:r>
              <a:rPr lang="de-DE" sz="1600" dirty="0" smtClean="0">
                <a:solidFill>
                  <a:srgbClr val="0000FF"/>
                </a:solidFill>
              </a:rPr>
              <a:t>Svend </a:t>
            </a:r>
            <a:r>
              <a:rPr lang="de-DE" sz="1600" dirty="0">
                <a:solidFill>
                  <a:srgbClr val="0000FF"/>
                </a:solidFill>
              </a:rPr>
              <a:t>Bauer, </a:t>
            </a:r>
            <a:r>
              <a:rPr lang="de-DE" sz="1600" dirty="0">
                <a:solidFill>
                  <a:srgbClr val="0000FF"/>
                </a:solidFill>
              </a:rPr>
              <a:t>AIP &amp; Brian Vattiat, MDO </a:t>
            </a:r>
            <a:endParaRPr lang="de-DE" sz="1600" dirty="0">
              <a:solidFill>
                <a:srgbClr val="0000FF"/>
              </a:solidFill>
            </a:endParaRPr>
          </a:p>
        </p:txBody>
      </p:sp>
    </p:spTree>
    <p:extLst>
      <p:ext uri="{BB962C8B-B14F-4D97-AF65-F5344CB8AC3E}">
        <p14:creationId xmlns:p14="http://schemas.microsoft.com/office/powerpoint/2010/main" val="216666061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HETDEX PPT PDR Template">
  <a:themeElements>
    <a:clrScheme name="HETDEX PPT PDR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HETDEX PPT PDR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ETDEX PPT PDR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ETDEX PPT PDR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ETDEX PPT PDR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ETDEX PPT PDR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ETDEX PPT PDR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ETDEX PPT PDR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ETDEX PPT PDR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ETDEX PPT PDR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ETDEX PPT PDR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ETDEX PPT PDR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ETDEX PPT PDR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ETDEX PPT PDR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HETDEX PPT PDR Template</Template>
  <TotalTime>66772</TotalTime>
  <Words>5702</Words>
  <Application>Microsoft Macintosh PowerPoint</Application>
  <PresentationFormat>On-screen Show (4:3)</PresentationFormat>
  <Paragraphs>665</Paragraphs>
  <Slides>71</Slides>
  <Notes>2</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HETDEX PPT PDR Template</vt:lpstr>
      <vt:lpstr>PowerPoint Presentation</vt:lpstr>
      <vt:lpstr>Overview</vt:lpstr>
      <vt:lpstr>HET upgrade, VIRUS, and HETDEX</vt:lpstr>
      <vt:lpstr>Motivation</vt:lpstr>
      <vt:lpstr>VIRUS IFU Design Overview</vt:lpstr>
      <vt:lpstr>Basic properties of the IFU</vt:lpstr>
      <vt:lpstr>VIRUS spectrograph</vt:lpstr>
      <vt:lpstr>VIRUS hardware components</vt:lpstr>
      <vt:lpstr>IFU design overview</vt:lpstr>
      <vt:lpstr>VIFU Input head anatomy</vt:lpstr>
      <vt:lpstr>VIFU slit end anatomy</vt:lpstr>
      <vt:lpstr>VIFU fiber mapping</vt:lpstr>
      <vt:lpstr>Contributors to FRD</vt:lpstr>
      <vt:lpstr>Contributors to FRD</vt:lpstr>
      <vt:lpstr>IFU Design Development and Testing </vt:lpstr>
      <vt:lpstr>Mitchell Spectrograph (VIRUS-P) prototype and HETDEX Pilot Survey (HPS)</vt:lpstr>
      <vt:lpstr>Example Data</vt:lpstr>
      <vt:lpstr>PowerPoint Presentation</vt:lpstr>
      <vt:lpstr>PowerPoint Presentation</vt:lpstr>
      <vt:lpstr>VIRUS-P as IFU test bed - degradation of VP2 IFU</vt:lpstr>
      <vt:lpstr>Lifetime testing</vt:lpstr>
      <vt:lpstr>Lifetime testing</vt:lpstr>
      <vt:lpstr>Methodology</vt:lpstr>
      <vt:lpstr>FRD transients most noticeable at extremes</vt:lpstr>
      <vt:lpstr>Detailed FRD testing</vt:lpstr>
      <vt:lpstr>Lifetime testing results</vt:lpstr>
      <vt:lpstr>Final Production design</vt:lpstr>
      <vt:lpstr>IFU Production</vt:lpstr>
      <vt:lpstr>Requirements flow-down</vt:lpstr>
      <vt:lpstr>Internal fiber transmission requirement </vt:lpstr>
      <vt:lpstr>Geometry specifications</vt:lpstr>
      <vt:lpstr>Geometry specifications</vt:lpstr>
      <vt:lpstr>Vendor relationships</vt:lpstr>
      <vt:lpstr>VIRUS IFU production in steady state</vt:lpstr>
      <vt:lpstr>VIRUS IFU production in steady state</vt:lpstr>
      <vt:lpstr>Production and funds </vt:lpstr>
      <vt:lpstr>Acceptance Testing and Characterization</vt:lpstr>
      <vt:lpstr>Acceptance testing</vt:lpstr>
      <vt:lpstr>Acceptance testing</vt:lpstr>
      <vt:lpstr>Acceptance testing</vt:lpstr>
      <vt:lpstr>Fiber mapping characterization</vt:lpstr>
      <vt:lpstr>FRD and throughput</vt:lpstr>
      <vt:lpstr>IFU System Testing</vt:lpstr>
      <vt:lpstr>System test with fiducial spectrograph </vt:lpstr>
      <vt:lpstr>Lab data obtained with scripts</vt:lpstr>
      <vt:lpstr>LabCure spectrograph characterization software</vt:lpstr>
      <vt:lpstr>Fiber to fiber throughput</vt:lpstr>
      <vt:lpstr>Data Reduction and Analysis</vt:lpstr>
      <vt:lpstr>Science to technical requirements</vt:lpstr>
      <vt:lpstr>Cure data reduction software</vt:lpstr>
      <vt:lpstr>Cure design principles</vt:lpstr>
      <vt:lpstr>Instrument stability</vt:lpstr>
      <vt:lpstr>Instrument stability</vt:lpstr>
      <vt:lpstr>Instrument stability</vt:lpstr>
      <vt:lpstr>Instrument stability</vt:lpstr>
      <vt:lpstr>PSF model</vt:lpstr>
      <vt:lpstr>Fiber profiles</vt:lpstr>
      <vt:lpstr>Fiber profiles</vt:lpstr>
      <vt:lpstr>Object identification</vt:lpstr>
      <vt:lpstr>Quality control</vt:lpstr>
      <vt:lpstr>Cosmic Ray rejection</vt:lpstr>
      <vt:lpstr>Deployment</vt:lpstr>
      <vt:lpstr>IFU mount and fiber feeds</vt:lpstr>
      <vt:lpstr>IFU layout</vt:lpstr>
      <vt:lpstr>VIRUS infrastructure</vt:lpstr>
      <vt:lpstr>Replicated Fiber-fed Spectrographs</vt:lpstr>
      <vt:lpstr>Replicated spectrographs in astronomy</vt:lpstr>
      <vt:lpstr>Replicated spectrographs on ELTs</vt:lpstr>
      <vt:lpstr>Summary</vt:lpstr>
      <vt:lpstr>VIRUS Team and Consortium</vt:lpstr>
      <vt:lpstr>PowerPoint Presentation</vt:lpstr>
    </vt:vector>
  </TitlesOfParts>
  <Company>UT Austin - McDonald Observatory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Systems Administrators</dc:creator>
  <cp:lastModifiedBy>Gary Hill</cp:lastModifiedBy>
  <cp:revision>428</cp:revision>
  <cp:lastPrinted>2014-08-20T02:49:36Z</cp:lastPrinted>
  <dcterms:created xsi:type="dcterms:W3CDTF">2008-04-15T19:50:47Z</dcterms:created>
  <dcterms:modified xsi:type="dcterms:W3CDTF">2014-08-20T02:49:42Z</dcterms:modified>
</cp:coreProperties>
</file>